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61" r:id="rId4"/>
    <p:sldId id="291" r:id="rId5"/>
    <p:sldId id="290" r:id="rId6"/>
    <p:sldId id="292" r:id="rId7"/>
    <p:sldId id="262" r:id="rId8"/>
    <p:sldId id="263" r:id="rId9"/>
    <p:sldId id="264" r:id="rId10"/>
    <p:sldId id="272" r:id="rId11"/>
    <p:sldId id="293" r:id="rId12"/>
    <p:sldId id="294" r:id="rId13"/>
    <p:sldId id="295" r:id="rId14"/>
    <p:sldId id="284" r:id="rId15"/>
    <p:sldId id="285" r:id="rId16"/>
    <p:sldId id="296" r:id="rId17"/>
    <p:sldId id="269" r:id="rId18"/>
    <p:sldId id="273" r:id="rId19"/>
    <p:sldId id="282" r:id="rId20"/>
    <p:sldId id="274" r:id="rId21"/>
    <p:sldId id="298" r:id="rId22"/>
    <p:sldId id="309" r:id="rId23"/>
    <p:sldId id="305" r:id="rId24"/>
    <p:sldId id="307" r:id="rId25"/>
    <p:sldId id="303" r:id="rId26"/>
    <p:sldId id="304" r:id="rId27"/>
    <p:sldId id="308"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4643"/>
    <p:restoredTop sz="96405"/>
  </p:normalViewPr>
  <p:slideViewPr>
    <p:cSldViewPr snapToGrid="0" snapToObjects="1">
      <p:cViewPr varScale="1">
        <p:scale>
          <a:sx n="60" d="100"/>
          <a:sy n="60" d="100"/>
        </p:scale>
        <p:origin x="192"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647C-C514-4542-A4DE-A1BC985F5B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3E46D-1934-D54D-84DC-6883DB28AD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0D6400-EC81-4D49-96B7-A486A48AB419}"/>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5" name="Footer Placeholder 4">
            <a:extLst>
              <a:ext uri="{FF2B5EF4-FFF2-40B4-BE49-F238E27FC236}">
                <a16:creationId xmlns:a16="http://schemas.microsoft.com/office/drawing/2014/main" id="{61C527D1-A52F-004E-AED8-57C57D7C5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15523-324E-DC4E-AA2E-208BBBB1685C}"/>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17351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47AEC-C342-5F41-87B5-14E173C875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490B22-DA59-7C45-B184-E9449D0C28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2D939-5AE5-6946-8A4D-16A10BA92632}"/>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5" name="Footer Placeholder 4">
            <a:extLst>
              <a:ext uri="{FF2B5EF4-FFF2-40B4-BE49-F238E27FC236}">
                <a16:creationId xmlns:a16="http://schemas.microsoft.com/office/drawing/2014/main" id="{20BCFB93-6049-0F4E-8A87-E7A5CC805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7DC52-3796-5840-931C-2A06429834AF}"/>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311401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546495-C99D-7147-BD8E-4485FBBB7B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B57534-403E-5F41-A365-D86616E2FF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5271B-435F-C648-852A-5C9104D33E3A}"/>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5" name="Footer Placeholder 4">
            <a:extLst>
              <a:ext uri="{FF2B5EF4-FFF2-40B4-BE49-F238E27FC236}">
                <a16:creationId xmlns:a16="http://schemas.microsoft.com/office/drawing/2014/main" id="{2728A28B-0416-C548-9F6C-4157105BB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B4CF8-F374-0644-86E5-08FD80B8F89B}"/>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1267104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915-F099-4047-8724-12C3949003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58A727-DF78-4243-B6B0-16A2FCF80E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8753D7-69B9-CA40-B4AB-E2759DF611F9}"/>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5" name="Footer Placeholder 4">
            <a:extLst>
              <a:ext uri="{FF2B5EF4-FFF2-40B4-BE49-F238E27FC236}">
                <a16:creationId xmlns:a16="http://schemas.microsoft.com/office/drawing/2014/main" id="{6DD89D80-6E12-6C4B-BB6C-2E5620929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2EDE58-08E1-EF44-A295-4053F6D4E1DB}"/>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1143666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977E-F269-9D48-846E-9928ED3FAB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6B01E8-3C19-9642-B558-50E17E1AB3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036919-5DAA-AF45-9CBE-ACFBC8410EA0}"/>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5" name="Footer Placeholder 4">
            <a:extLst>
              <a:ext uri="{FF2B5EF4-FFF2-40B4-BE49-F238E27FC236}">
                <a16:creationId xmlns:a16="http://schemas.microsoft.com/office/drawing/2014/main" id="{9D7077B2-F47B-C74D-AAFB-179BD9F2B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1A44FB-592B-9047-9890-4800E9F9BEC5}"/>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170549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50BC-26EC-BA41-9451-2199A0BCF9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424BA7-3E36-6648-8CF8-B778B2D0CB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2B832A-1DCC-CC4F-9DCE-BDF6DE812E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761C07-FC48-5C49-8CF0-8B3CD2BC39CF}"/>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6" name="Footer Placeholder 5">
            <a:extLst>
              <a:ext uri="{FF2B5EF4-FFF2-40B4-BE49-F238E27FC236}">
                <a16:creationId xmlns:a16="http://schemas.microsoft.com/office/drawing/2014/main" id="{7D3ADDA8-F3A1-AA4A-A01A-AB5230481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27898-2EC5-1642-861D-751DEA7B9334}"/>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113171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3674-BAD1-334A-BEDC-3FDBFF19F9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665833-7C15-D041-98D9-F2E7A7E47F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A04B4C-4AA8-C447-AB32-3029FFBC22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8791FB-F0FD-3A46-95A9-5F4E009E3D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567F35-D6B8-4248-BCC9-B49A99CE5D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E3C557-C89B-DC40-9511-6651A3551FD3}"/>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8" name="Footer Placeholder 7">
            <a:extLst>
              <a:ext uri="{FF2B5EF4-FFF2-40B4-BE49-F238E27FC236}">
                <a16:creationId xmlns:a16="http://schemas.microsoft.com/office/drawing/2014/main" id="{26E5CBB7-BEF6-C843-84A1-81A4389AC0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3CCE1A-4140-C64C-BED6-C7742037E6C7}"/>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116796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B063-0F3F-F945-B5DE-35C89C0B84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A44D60-E396-484C-8377-2AD64F68F907}"/>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4" name="Footer Placeholder 3">
            <a:extLst>
              <a:ext uri="{FF2B5EF4-FFF2-40B4-BE49-F238E27FC236}">
                <a16:creationId xmlns:a16="http://schemas.microsoft.com/office/drawing/2014/main" id="{3253DB2E-8F2B-F042-888D-BC5492045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580DC5-5371-5245-94FB-5C8825484F21}"/>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337453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A15FED-B9C4-C44E-B67D-D777172A7A0C}"/>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3" name="Footer Placeholder 2">
            <a:extLst>
              <a:ext uri="{FF2B5EF4-FFF2-40B4-BE49-F238E27FC236}">
                <a16:creationId xmlns:a16="http://schemas.microsoft.com/office/drawing/2014/main" id="{E36BEDA7-FE3C-D543-A572-14E201172F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8E6AD3-F1A2-7448-94C7-400A443401EB}"/>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281883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1EEA-EF3B-784A-BDFD-93E08045F7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BAC97C-448D-2044-88BE-61B13AB0D6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7061E0-2785-814A-9CFD-46E8007D23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6D9086-0DEE-3845-B887-5B44FA01FEFA}"/>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6" name="Footer Placeholder 5">
            <a:extLst>
              <a:ext uri="{FF2B5EF4-FFF2-40B4-BE49-F238E27FC236}">
                <a16:creationId xmlns:a16="http://schemas.microsoft.com/office/drawing/2014/main" id="{06A38225-AAA0-8745-8276-5EB5FF751C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B6F74-BDC8-AE44-A6CB-234190B267C2}"/>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274149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1638-98A3-624A-90E9-7CF5007EC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A7C208-5DA9-884C-B84D-C65352662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DDFE4F-DFA1-C445-A09D-E12202B77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D59A2E-4B5C-D94F-B234-FDFBA7A4955D}"/>
              </a:ext>
            </a:extLst>
          </p:cNvPr>
          <p:cNvSpPr>
            <a:spLocks noGrp="1"/>
          </p:cNvSpPr>
          <p:nvPr>
            <p:ph type="dt" sz="half" idx="10"/>
          </p:nvPr>
        </p:nvSpPr>
        <p:spPr/>
        <p:txBody>
          <a:bodyPr/>
          <a:lstStyle/>
          <a:p>
            <a:fld id="{D26596FF-118D-9547-B5FA-6F6D637F1E4C}" type="datetimeFigureOut">
              <a:rPr lang="en-US" smtClean="0"/>
              <a:t>8/17/21</a:t>
            </a:fld>
            <a:endParaRPr lang="en-US"/>
          </a:p>
        </p:txBody>
      </p:sp>
      <p:sp>
        <p:nvSpPr>
          <p:cNvPr id="6" name="Footer Placeholder 5">
            <a:extLst>
              <a:ext uri="{FF2B5EF4-FFF2-40B4-BE49-F238E27FC236}">
                <a16:creationId xmlns:a16="http://schemas.microsoft.com/office/drawing/2014/main" id="{66310CFF-A5D8-C942-8133-E7D740ADC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975E5-AFB5-994C-AAA2-874C3452F563}"/>
              </a:ext>
            </a:extLst>
          </p:cNvPr>
          <p:cNvSpPr>
            <a:spLocks noGrp="1"/>
          </p:cNvSpPr>
          <p:nvPr>
            <p:ph type="sldNum" sz="quarter" idx="12"/>
          </p:nvPr>
        </p:nvSpPr>
        <p:spPr/>
        <p:txBody>
          <a:bodyPr/>
          <a:lstStyle/>
          <a:p>
            <a:fld id="{AF3B34F7-504F-FD42-A784-7C1F835BF8CB}" type="slidenum">
              <a:rPr lang="en-US" smtClean="0"/>
              <a:t>‹#›</a:t>
            </a:fld>
            <a:endParaRPr lang="en-US"/>
          </a:p>
        </p:txBody>
      </p:sp>
    </p:spTree>
    <p:extLst>
      <p:ext uri="{BB962C8B-B14F-4D97-AF65-F5344CB8AC3E}">
        <p14:creationId xmlns:p14="http://schemas.microsoft.com/office/powerpoint/2010/main" val="109336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CA78EE-D05F-B643-BE1D-94EC26200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95E973-CED1-DC41-8152-596C2CD4FB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4D413-1F08-ED45-937F-2F415DD0F7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596FF-118D-9547-B5FA-6F6D637F1E4C}" type="datetimeFigureOut">
              <a:rPr lang="en-US" smtClean="0"/>
              <a:t>8/17/21</a:t>
            </a:fld>
            <a:endParaRPr lang="en-US"/>
          </a:p>
        </p:txBody>
      </p:sp>
      <p:sp>
        <p:nvSpPr>
          <p:cNvPr id="5" name="Footer Placeholder 4">
            <a:extLst>
              <a:ext uri="{FF2B5EF4-FFF2-40B4-BE49-F238E27FC236}">
                <a16:creationId xmlns:a16="http://schemas.microsoft.com/office/drawing/2014/main" id="{37A39796-75F4-6248-B0F5-A9DEDB0038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0A5FB5-6E0E-5148-BC0D-D0ECCC0D0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3B34F7-504F-FD42-A784-7C1F835BF8CB}" type="slidenum">
              <a:rPr lang="en-US" smtClean="0"/>
              <a:t>‹#›</a:t>
            </a:fld>
            <a:endParaRPr lang="en-US"/>
          </a:p>
        </p:txBody>
      </p:sp>
    </p:spTree>
    <p:extLst>
      <p:ext uri="{BB962C8B-B14F-4D97-AF65-F5344CB8AC3E}">
        <p14:creationId xmlns:p14="http://schemas.microsoft.com/office/powerpoint/2010/main" val="574559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13.png"/><Relationship Id="rId12" Type="http://schemas.openxmlformats.org/officeDocument/2006/relationships/image" Target="../media/image30.jpe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1C9A29-CF5A-094F-B16C-91D125A18F51}"/>
              </a:ext>
            </a:extLst>
          </p:cNvPr>
          <p:cNvPicPr>
            <a:picLocks noChangeAspect="1"/>
          </p:cNvPicPr>
          <p:nvPr/>
        </p:nvPicPr>
        <p:blipFill>
          <a:blip r:embed="rId2"/>
          <a:stretch>
            <a:fillRect/>
          </a:stretch>
        </p:blipFill>
        <p:spPr>
          <a:xfrm>
            <a:off x="1638300" y="2317750"/>
            <a:ext cx="8915400" cy="2222500"/>
          </a:xfrm>
          <a:prstGeom prst="rect">
            <a:avLst/>
          </a:prstGeom>
        </p:spPr>
      </p:pic>
    </p:spTree>
    <p:extLst>
      <p:ext uri="{BB962C8B-B14F-4D97-AF65-F5344CB8AC3E}">
        <p14:creationId xmlns:p14="http://schemas.microsoft.com/office/powerpoint/2010/main" val="254815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DD46B-4804-A547-A678-ED1C5CCF3441}"/>
              </a:ext>
            </a:extLst>
          </p:cNvPr>
          <p:cNvSpPr>
            <a:spLocks noGrp="1"/>
          </p:cNvSpPr>
          <p:nvPr>
            <p:ph type="title"/>
          </p:nvPr>
        </p:nvSpPr>
        <p:spPr>
          <a:xfrm>
            <a:off x="838200" y="2766218"/>
            <a:ext cx="10515600" cy="1325563"/>
          </a:xfrm>
        </p:spPr>
        <p:txBody>
          <a:bodyPr/>
          <a:lstStyle/>
          <a:p>
            <a:pPr algn="ctr"/>
            <a:r>
              <a:rPr lang="en-US" b="1" dirty="0"/>
              <a:t>How do we do our work?</a:t>
            </a:r>
          </a:p>
        </p:txBody>
      </p:sp>
    </p:spTree>
    <p:extLst>
      <p:ext uri="{BB962C8B-B14F-4D97-AF65-F5344CB8AC3E}">
        <p14:creationId xmlns:p14="http://schemas.microsoft.com/office/powerpoint/2010/main" val="26787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B50B-6577-A845-8ABB-1090FA8AC602}"/>
              </a:ext>
            </a:extLst>
          </p:cNvPr>
          <p:cNvSpPr>
            <a:spLocks noGrp="1"/>
          </p:cNvSpPr>
          <p:nvPr>
            <p:ph type="title"/>
          </p:nvPr>
        </p:nvSpPr>
        <p:spPr/>
        <p:txBody>
          <a:bodyPr/>
          <a:lstStyle/>
          <a:p>
            <a:r>
              <a:rPr lang="en-US" dirty="0"/>
              <a:t>The </a:t>
            </a:r>
            <a:r>
              <a:rPr lang="en-US" dirty="0" err="1"/>
              <a:t>NDCLab</a:t>
            </a:r>
            <a:r>
              <a:rPr lang="en-US" dirty="0"/>
              <a:t> is an “Open Lab”</a:t>
            </a:r>
          </a:p>
        </p:txBody>
      </p:sp>
      <p:sp>
        <p:nvSpPr>
          <p:cNvPr id="3" name="Content Placeholder 2">
            <a:extLst>
              <a:ext uri="{FF2B5EF4-FFF2-40B4-BE49-F238E27FC236}">
                <a16:creationId xmlns:a16="http://schemas.microsoft.com/office/drawing/2014/main" id="{72212D8D-DA13-8643-91E7-DDB8417A96A7}"/>
              </a:ext>
            </a:extLst>
          </p:cNvPr>
          <p:cNvSpPr>
            <a:spLocks noGrp="1"/>
          </p:cNvSpPr>
          <p:nvPr>
            <p:ph idx="1"/>
          </p:nvPr>
        </p:nvSpPr>
        <p:spPr/>
        <p:txBody>
          <a:bodyPr>
            <a:normAutofit/>
          </a:bodyPr>
          <a:lstStyle/>
          <a:p>
            <a:r>
              <a:rPr lang="en-US" dirty="0"/>
              <a:t>As much as possible, all our work is conducted publicly </a:t>
            </a:r>
          </a:p>
          <a:p>
            <a:endParaRPr lang="en-US" dirty="0"/>
          </a:p>
          <a:p>
            <a:r>
              <a:rPr lang="en-US" dirty="0"/>
              <a:t>We encourage contributions from non-members</a:t>
            </a:r>
          </a:p>
          <a:p>
            <a:endParaRPr lang="en-US" dirty="0"/>
          </a:p>
          <a:p>
            <a:r>
              <a:rPr lang="en-US" dirty="0"/>
              <a:t>As much as possible, the provenance of all intellectual work is tracked to facilitate proper recognition for contributions</a:t>
            </a:r>
          </a:p>
          <a:p>
            <a:endParaRPr lang="en-US" dirty="0"/>
          </a:p>
          <a:p>
            <a:r>
              <a:rPr lang="en-US" dirty="0"/>
              <a:t>Towards these ends, we leverage public GitHub repos and public Google Drive folders as much as possible in our work</a:t>
            </a:r>
          </a:p>
        </p:txBody>
      </p:sp>
      <p:grpSp>
        <p:nvGrpSpPr>
          <p:cNvPr id="6" name="Group 5">
            <a:extLst>
              <a:ext uri="{FF2B5EF4-FFF2-40B4-BE49-F238E27FC236}">
                <a16:creationId xmlns:a16="http://schemas.microsoft.com/office/drawing/2014/main" id="{D623C950-907F-CB4A-A5AF-7DF149FB5047}"/>
              </a:ext>
            </a:extLst>
          </p:cNvPr>
          <p:cNvGrpSpPr/>
          <p:nvPr/>
        </p:nvGrpSpPr>
        <p:grpSpPr>
          <a:xfrm>
            <a:off x="8958461" y="5682345"/>
            <a:ext cx="2046505" cy="1152450"/>
            <a:chOff x="8765980" y="1962969"/>
            <a:chExt cx="2645623" cy="1489832"/>
          </a:xfrm>
        </p:grpSpPr>
        <p:pic>
          <p:nvPicPr>
            <p:cNvPr id="11" name="Picture 10">
              <a:extLst>
                <a:ext uri="{FF2B5EF4-FFF2-40B4-BE49-F238E27FC236}">
                  <a16:creationId xmlns:a16="http://schemas.microsoft.com/office/drawing/2014/main" id="{81FE17CB-387B-C349-BD74-EEC3DA110DA3}"/>
                </a:ext>
              </a:extLst>
            </p:cNvPr>
            <p:cNvPicPr>
              <a:picLocks noChangeAspect="1"/>
            </p:cNvPicPr>
            <p:nvPr/>
          </p:nvPicPr>
          <p:blipFill>
            <a:blip r:embed="rId2"/>
            <a:stretch>
              <a:fillRect/>
            </a:stretch>
          </p:blipFill>
          <p:spPr>
            <a:xfrm>
              <a:off x="8765980" y="2212715"/>
              <a:ext cx="1097988" cy="1011122"/>
            </a:xfrm>
            <a:prstGeom prst="rect">
              <a:avLst/>
            </a:prstGeom>
          </p:spPr>
        </p:pic>
        <p:pic>
          <p:nvPicPr>
            <p:cNvPr id="12" name="Picture 6" descr="Google Drive Logo - PNG and Vector - Logo Download">
              <a:extLst>
                <a:ext uri="{FF2B5EF4-FFF2-40B4-BE49-F238E27FC236}">
                  <a16:creationId xmlns:a16="http://schemas.microsoft.com/office/drawing/2014/main" id="{BF1F6A1D-2E96-C84D-8D58-F86CE0122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771" y="1962969"/>
              <a:ext cx="1489832" cy="1489832"/>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07E2B790-8C67-D947-AF8C-01E55916E2E0}"/>
              </a:ext>
            </a:extLst>
          </p:cNvPr>
          <p:cNvPicPr>
            <a:picLocks noChangeAspect="1"/>
          </p:cNvPicPr>
          <p:nvPr/>
        </p:nvPicPr>
        <p:blipFill>
          <a:blip r:embed="rId4"/>
          <a:stretch>
            <a:fillRect/>
          </a:stretch>
        </p:blipFill>
        <p:spPr>
          <a:xfrm>
            <a:off x="8226980" y="4346168"/>
            <a:ext cx="1624365" cy="880017"/>
          </a:xfrm>
          <a:prstGeom prst="rect">
            <a:avLst/>
          </a:prstGeom>
        </p:spPr>
      </p:pic>
      <p:pic>
        <p:nvPicPr>
          <p:cNvPr id="4104" name="Picture 8" descr="How to contribute to Open Source : Beginners Guide">
            <a:extLst>
              <a:ext uri="{FF2B5EF4-FFF2-40B4-BE49-F238E27FC236}">
                <a16:creationId xmlns:a16="http://schemas.microsoft.com/office/drawing/2014/main" id="{E0357C97-A7CA-4D4D-9101-C4CBD50F2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4370" y="2009707"/>
            <a:ext cx="2595297" cy="129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41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136B-B956-7B43-B90F-1985256F007A}"/>
              </a:ext>
            </a:extLst>
          </p:cNvPr>
          <p:cNvSpPr>
            <a:spLocks noGrp="1"/>
          </p:cNvSpPr>
          <p:nvPr>
            <p:ph type="title"/>
          </p:nvPr>
        </p:nvSpPr>
        <p:spPr>
          <a:xfrm>
            <a:off x="838200" y="259619"/>
            <a:ext cx="10515600" cy="1325563"/>
          </a:xfrm>
        </p:spPr>
        <p:txBody>
          <a:bodyPr/>
          <a:lstStyle/>
          <a:p>
            <a:r>
              <a:rPr lang="en-US" dirty="0"/>
              <a:t>The </a:t>
            </a:r>
            <a:r>
              <a:rPr lang="en-US" dirty="0" err="1"/>
              <a:t>NDCLab</a:t>
            </a:r>
            <a:r>
              <a:rPr lang="en-US" dirty="0"/>
              <a:t> is a “Hybrid Lab”</a:t>
            </a:r>
          </a:p>
        </p:txBody>
      </p:sp>
      <p:sp>
        <p:nvSpPr>
          <p:cNvPr id="3" name="Content Placeholder 2">
            <a:extLst>
              <a:ext uri="{FF2B5EF4-FFF2-40B4-BE49-F238E27FC236}">
                <a16:creationId xmlns:a16="http://schemas.microsoft.com/office/drawing/2014/main" id="{BC595B56-B835-284F-BD6E-E523FDE05B01}"/>
              </a:ext>
            </a:extLst>
          </p:cNvPr>
          <p:cNvSpPr>
            <a:spLocks noGrp="1"/>
          </p:cNvSpPr>
          <p:nvPr>
            <p:ph idx="1"/>
          </p:nvPr>
        </p:nvSpPr>
        <p:spPr>
          <a:xfrm>
            <a:off x="838200" y="1720118"/>
            <a:ext cx="10515600" cy="5032375"/>
          </a:xfrm>
        </p:spPr>
        <p:txBody>
          <a:bodyPr>
            <a:normAutofit fontScale="85000" lnSpcReduction="20000"/>
          </a:bodyPr>
          <a:lstStyle/>
          <a:p>
            <a:r>
              <a:rPr lang="en-US" dirty="0"/>
              <a:t>The </a:t>
            </a:r>
            <a:r>
              <a:rPr lang="en-US" dirty="0" err="1"/>
              <a:t>NDCLab</a:t>
            </a:r>
            <a:r>
              <a:rPr lang="en-US" dirty="0"/>
              <a:t> was born online and operates in a hybrid format</a:t>
            </a:r>
          </a:p>
          <a:p>
            <a:endParaRPr lang="en-US" dirty="0"/>
          </a:p>
          <a:p>
            <a:r>
              <a:rPr lang="en-US" dirty="0"/>
              <a:t>Lab members and/or external contributors need not be physically present on the FIU campus</a:t>
            </a:r>
          </a:p>
          <a:p>
            <a:pPr lvl="1"/>
            <a:r>
              <a:rPr lang="en-US" dirty="0"/>
              <a:t>Lab members need not reside in the US!</a:t>
            </a:r>
          </a:p>
          <a:p>
            <a:endParaRPr lang="en-US" dirty="0"/>
          </a:p>
          <a:p>
            <a:r>
              <a:rPr lang="en-US" dirty="0"/>
              <a:t>Our Lab manager and Lab Technician are both fully remote</a:t>
            </a:r>
          </a:p>
          <a:p>
            <a:endParaRPr lang="en-US" dirty="0"/>
          </a:p>
          <a:p>
            <a:r>
              <a:rPr lang="en-US" dirty="0"/>
              <a:t>We run studies both online and in person</a:t>
            </a:r>
          </a:p>
          <a:p>
            <a:endParaRPr lang="en-US" dirty="0"/>
          </a:p>
          <a:p>
            <a:r>
              <a:rPr lang="en-US" dirty="0"/>
              <a:t>We leverage online platforms to maintain communication and team cohesion</a:t>
            </a:r>
          </a:p>
          <a:p>
            <a:pPr lvl="1"/>
            <a:r>
              <a:rPr lang="en-US" dirty="0"/>
              <a:t>Good communication is crucial to being an </a:t>
            </a:r>
            <a:r>
              <a:rPr lang="en-US" dirty="0" err="1"/>
              <a:t>NDCLab</a:t>
            </a:r>
            <a:r>
              <a:rPr lang="en-US" dirty="0"/>
              <a:t> member</a:t>
            </a:r>
          </a:p>
          <a:p>
            <a:pPr lvl="1"/>
            <a:r>
              <a:rPr lang="en-US" dirty="0"/>
              <a:t>Must be able to work both independently and as part of a hybrid team</a:t>
            </a:r>
          </a:p>
        </p:txBody>
      </p:sp>
      <p:pic>
        <p:nvPicPr>
          <p:cNvPr id="5" name="Picture 4">
            <a:extLst>
              <a:ext uri="{FF2B5EF4-FFF2-40B4-BE49-F238E27FC236}">
                <a16:creationId xmlns:a16="http://schemas.microsoft.com/office/drawing/2014/main" id="{E0C1BE4A-9315-8245-9A98-0FD5AC13293C}"/>
              </a:ext>
            </a:extLst>
          </p:cNvPr>
          <p:cNvPicPr>
            <a:picLocks noChangeAspect="1"/>
          </p:cNvPicPr>
          <p:nvPr/>
        </p:nvPicPr>
        <p:blipFill>
          <a:blip r:embed="rId2"/>
          <a:stretch>
            <a:fillRect/>
          </a:stretch>
        </p:blipFill>
        <p:spPr>
          <a:xfrm>
            <a:off x="8575849" y="3535145"/>
            <a:ext cx="792480" cy="792480"/>
          </a:xfrm>
          <a:prstGeom prst="rect">
            <a:avLst/>
          </a:prstGeom>
          <a:effectLst>
            <a:glow rad="127000">
              <a:schemeClr val="accent2">
                <a:satMod val="175000"/>
                <a:alpha val="15000"/>
              </a:schemeClr>
            </a:glow>
          </a:effectLst>
        </p:spPr>
      </p:pic>
      <p:pic>
        <p:nvPicPr>
          <p:cNvPr id="6" name="Picture 5">
            <a:extLst>
              <a:ext uri="{FF2B5EF4-FFF2-40B4-BE49-F238E27FC236}">
                <a16:creationId xmlns:a16="http://schemas.microsoft.com/office/drawing/2014/main" id="{CC8DEE42-9947-6A4E-BF4A-28ED5B3DD305}"/>
              </a:ext>
            </a:extLst>
          </p:cNvPr>
          <p:cNvPicPr>
            <a:picLocks noChangeAspect="1"/>
          </p:cNvPicPr>
          <p:nvPr/>
        </p:nvPicPr>
        <p:blipFill>
          <a:blip r:embed="rId3"/>
          <a:stretch>
            <a:fillRect/>
          </a:stretch>
        </p:blipFill>
        <p:spPr>
          <a:xfrm>
            <a:off x="9595198" y="3535386"/>
            <a:ext cx="787052" cy="795194"/>
          </a:xfrm>
          <a:prstGeom prst="rect">
            <a:avLst/>
          </a:prstGeom>
          <a:effectLst>
            <a:glow rad="127000">
              <a:schemeClr val="accent2">
                <a:satMod val="175000"/>
                <a:alpha val="15000"/>
              </a:schemeClr>
            </a:glow>
          </a:effectLst>
        </p:spPr>
      </p:pic>
      <p:pic>
        <p:nvPicPr>
          <p:cNvPr id="3076" name="Picture 4" descr="World Map - A Physical Map of the World - Nations Online Project">
            <a:extLst>
              <a:ext uri="{FF2B5EF4-FFF2-40B4-BE49-F238E27FC236}">
                <a16:creationId xmlns:a16="http://schemas.microsoft.com/office/drawing/2014/main" id="{4B765080-2880-874B-B3F4-3BA294FC2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969" y="2851207"/>
            <a:ext cx="1427095" cy="7241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Invention of the Internet - Inventor, Timeline &amp;amp; Facts - HISTORY">
            <a:extLst>
              <a:ext uri="{FF2B5EF4-FFF2-40B4-BE49-F238E27FC236}">
                <a16:creationId xmlns:a16="http://schemas.microsoft.com/office/drawing/2014/main" id="{5F840E08-EE2F-C54C-AEA2-D71EE7846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3429" y="4326036"/>
            <a:ext cx="987734" cy="79519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80D2E52-41F0-D54F-ACC0-5FDDE776D414}"/>
              </a:ext>
            </a:extLst>
          </p:cNvPr>
          <p:cNvGrpSpPr/>
          <p:nvPr/>
        </p:nvGrpSpPr>
        <p:grpSpPr>
          <a:xfrm>
            <a:off x="9309604" y="5553738"/>
            <a:ext cx="2143296" cy="1393602"/>
            <a:chOff x="9088857" y="5892337"/>
            <a:chExt cx="2747498" cy="1786463"/>
          </a:xfrm>
        </p:grpSpPr>
        <p:pic>
          <p:nvPicPr>
            <p:cNvPr id="12" name="Picture 6" descr="Google Drive Logo - PNG and Vector - Logo Download">
              <a:extLst>
                <a:ext uri="{FF2B5EF4-FFF2-40B4-BE49-F238E27FC236}">
                  <a16:creationId xmlns:a16="http://schemas.microsoft.com/office/drawing/2014/main" id="{DDF8627C-545F-9149-811A-13BD6EDE3D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58542" y="6558989"/>
              <a:ext cx="977813" cy="9778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6F7ADB-DA5C-5F4D-819B-F07E5A31552D}"/>
                </a:ext>
              </a:extLst>
            </p:cNvPr>
            <p:cNvPicPr>
              <a:picLocks noChangeAspect="1"/>
            </p:cNvPicPr>
            <p:nvPr/>
          </p:nvPicPr>
          <p:blipFill>
            <a:blip r:embed="rId7"/>
            <a:stretch>
              <a:fillRect/>
            </a:stretch>
          </p:blipFill>
          <p:spPr>
            <a:xfrm>
              <a:off x="10984793" y="5892337"/>
              <a:ext cx="738014" cy="676738"/>
            </a:xfrm>
            <a:prstGeom prst="rect">
              <a:avLst/>
            </a:prstGeom>
          </p:spPr>
        </p:pic>
        <p:pic>
          <p:nvPicPr>
            <p:cNvPr id="3080" name="Picture 8" descr="GitHub Logo | Symbol, History, PNG (3840*2160)">
              <a:extLst>
                <a:ext uri="{FF2B5EF4-FFF2-40B4-BE49-F238E27FC236}">
                  <a16:creationId xmlns:a16="http://schemas.microsoft.com/office/drawing/2014/main" id="{E6F57BEE-4668-5D4C-BAB1-69C59BADF4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6957" y="6732653"/>
              <a:ext cx="1689549" cy="9461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92F44BF-45F5-3246-B7D8-8FDF1521B11D}"/>
                </a:ext>
              </a:extLst>
            </p:cNvPr>
            <p:cNvPicPr>
              <a:picLocks noChangeAspect="1"/>
            </p:cNvPicPr>
            <p:nvPr/>
          </p:nvPicPr>
          <p:blipFill>
            <a:blip r:embed="rId9"/>
            <a:stretch>
              <a:fillRect/>
            </a:stretch>
          </p:blipFill>
          <p:spPr>
            <a:xfrm>
              <a:off x="9088857" y="6137541"/>
              <a:ext cx="1779354" cy="477191"/>
            </a:xfrm>
            <a:prstGeom prst="rect">
              <a:avLst/>
            </a:prstGeom>
          </p:spPr>
        </p:pic>
      </p:grpSp>
    </p:spTree>
    <p:extLst>
      <p:ext uri="{BB962C8B-B14F-4D97-AF65-F5344CB8AC3E}">
        <p14:creationId xmlns:p14="http://schemas.microsoft.com/office/powerpoint/2010/main" val="83919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F40A62-6A23-094A-9E26-F8D144512E3A}"/>
              </a:ext>
            </a:extLst>
          </p:cNvPr>
          <p:cNvSpPr>
            <a:spLocks noGrp="1"/>
          </p:cNvSpPr>
          <p:nvPr>
            <p:ph idx="1"/>
          </p:nvPr>
        </p:nvSpPr>
        <p:spPr>
          <a:xfrm>
            <a:off x="718411" y="442159"/>
            <a:ext cx="9337368" cy="6590010"/>
          </a:xfrm>
        </p:spPr>
        <p:txBody>
          <a:bodyPr>
            <a:normAutofit fontScale="85000" lnSpcReduction="20000"/>
          </a:bodyPr>
          <a:lstStyle/>
          <a:p>
            <a:endParaRPr lang="en-US" dirty="0"/>
          </a:p>
          <a:p>
            <a:r>
              <a:rPr lang="en-US" dirty="0"/>
              <a:t>Lab space in DM </a:t>
            </a:r>
          </a:p>
          <a:p>
            <a:r>
              <a:rPr lang="en-US" dirty="0"/>
              <a:t>Data collection rooms in AHC4/5, PG5</a:t>
            </a:r>
          </a:p>
          <a:p>
            <a:endParaRPr lang="en-US" dirty="0"/>
          </a:p>
          <a:p>
            <a:r>
              <a:rPr lang="en-US" dirty="0"/>
              <a:t>HPC </a:t>
            </a:r>
          </a:p>
          <a:p>
            <a:r>
              <a:rPr lang="en-US" dirty="0"/>
              <a:t>GitHub, Google Drive</a:t>
            </a:r>
          </a:p>
          <a:p>
            <a:r>
              <a:rPr lang="en-US" dirty="0"/>
              <a:t>Slack, Zoom</a:t>
            </a:r>
          </a:p>
          <a:p>
            <a:endParaRPr lang="en-US" dirty="0"/>
          </a:p>
          <a:p>
            <a:r>
              <a:rPr lang="en-US" dirty="0"/>
              <a:t>Weekly lab meeting </a:t>
            </a:r>
            <a:r>
              <a:rPr lang="en-US" i="1" dirty="0"/>
              <a:t>(hybrid)</a:t>
            </a:r>
          </a:p>
          <a:p>
            <a:r>
              <a:rPr lang="en-US" dirty="0"/>
              <a:t>Bi-weekly EEG working group </a:t>
            </a:r>
            <a:r>
              <a:rPr lang="en-US" i="1" dirty="0"/>
              <a:t>(hybrid)</a:t>
            </a:r>
          </a:p>
          <a:p>
            <a:r>
              <a:rPr lang="en-US" dirty="0"/>
              <a:t>Bi-weekly Analysis working group </a:t>
            </a:r>
            <a:r>
              <a:rPr lang="en-US" i="1" dirty="0"/>
              <a:t>(hybrid)</a:t>
            </a:r>
          </a:p>
          <a:p>
            <a:r>
              <a:rPr lang="en-US" dirty="0"/>
              <a:t>Project-specific meetings </a:t>
            </a:r>
            <a:r>
              <a:rPr lang="en-US" i="1" dirty="0"/>
              <a:t>(hybrid)</a:t>
            </a:r>
          </a:p>
          <a:p>
            <a:pPr lvl="1"/>
            <a:r>
              <a:rPr lang="en-US" dirty="0"/>
              <a:t>Sprint Meetings every 2-3 weeks</a:t>
            </a:r>
          </a:p>
          <a:p>
            <a:pPr lvl="1"/>
            <a:r>
              <a:rPr lang="en-US" dirty="0"/>
              <a:t>Ad-hoc working meetings </a:t>
            </a:r>
          </a:p>
          <a:p>
            <a:pPr lvl="1"/>
            <a:r>
              <a:rPr lang="en-US" dirty="0"/>
              <a:t>Weekly (digital) check-ins</a:t>
            </a:r>
          </a:p>
          <a:p>
            <a:pPr marL="0" indent="0">
              <a:buNone/>
            </a:pPr>
            <a:endParaRPr lang="en-US" i="1" dirty="0"/>
          </a:p>
          <a:p>
            <a:r>
              <a:rPr lang="en-US" dirty="0"/>
              <a:t>Slack/Zoom/call/text/ PI anytime (open-door policy)</a:t>
            </a:r>
          </a:p>
          <a:p>
            <a:pPr lvl="1"/>
            <a:r>
              <a:rPr lang="en-US" dirty="0"/>
              <a:t>Never hesitate to contact me, I will respond as soon as I can</a:t>
            </a:r>
            <a:endParaRPr lang="en-US" i="1" dirty="0"/>
          </a:p>
        </p:txBody>
      </p:sp>
      <p:sp>
        <p:nvSpPr>
          <p:cNvPr id="2" name="Title 1">
            <a:extLst>
              <a:ext uri="{FF2B5EF4-FFF2-40B4-BE49-F238E27FC236}">
                <a16:creationId xmlns:a16="http://schemas.microsoft.com/office/drawing/2014/main" id="{7BF6A347-9FBB-CB45-BB33-6EB5B326ABF6}"/>
              </a:ext>
            </a:extLst>
          </p:cNvPr>
          <p:cNvSpPr>
            <a:spLocks noGrp="1"/>
          </p:cNvSpPr>
          <p:nvPr>
            <p:ph type="title"/>
          </p:nvPr>
        </p:nvSpPr>
        <p:spPr>
          <a:xfrm>
            <a:off x="751116" y="87084"/>
            <a:ext cx="10515600" cy="723593"/>
          </a:xfrm>
        </p:spPr>
        <p:txBody>
          <a:bodyPr/>
          <a:lstStyle/>
          <a:p>
            <a:pPr algn="ctr"/>
            <a:r>
              <a:rPr lang="en-US" dirty="0"/>
              <a:t>“Structure” of lab</a:t>
            </a:r>
          </a:p>
        </p:txBody>
      </p:sp>
      <p:grpSp>
        <p:nvGrpSpPr>
          <p:cNvPr id="15" name="Group 14">
            <a:extLst>
              <a:ext uri="{FF2B5EF4-FFF2-40B4-BE49-F238E27FC236}">
                <a16:creationId xmlns:a16="http://schemas.microsoft.com/office/drawing/2014/main" id="{CC0B63DB-765C-D248-A21B-A03B7F956603}"/>
              </a:ext>
            </a:extLst>
          </p:cNvPr>
          <p:cNvGrpSpPr/>
          <p:nvPr/>
        </p:nvGrpSpPr>
        <p:grpSpPr>
          <a:xfrm>
            <a:off x="7569553" y="1787834"/>
            <a:ext cx="4134686" cy="723592"/>
            <a:chOff x="6924214" y="1188308"/>
            <a:chExt cx="4134686" cy="723592"/>
          </a:xfrm>
        </p:grpSpPr>
        <p:pic>
          <p:nvPicPr>
            <p:cNvPr id="6" name="Picture 5">
              <a:extLst>
                <a:ext uri="{FF2B5EF4-FFF2-40B4-BE49-F238E27FC236}">
                  <a16:creationId xmlns:a16="http://schemas.microsoft.com/office/drawing/2014/main" id="{F55363BC-E44D-1141-AB2A-622E169E4576}"/>
                </a:ext>
              </a:extLst>
            </p:cNvPr>
            <p:cNvPicPr>
              <a:picLocks noChangeAspect="1"/>
            </p:cNvPicPr>
            <p:nvPr/>
          </p:nvPicPr>
          <p:blipFill>
            <a:blip r:embed="rId2"/>
            <a:stretch>
              <a:fillRect/>
            </a:stretch>
          </p:blipFill>
          <p:spPr>
            <a:xfrm>
              <a:off x="10228174" y="1245833"/>
              <a:ext cx="830726" cy="645224"/>
            </a:xfrm>
            <a:prstGeom prst="rect">
              <a:avLst/>
            </a:prstGeom>
          </p:spPr>
        </p:pic>
        <p:pic>
          <p:nvPicPr>
            <p:cNvPr id="8" name="Picture 7">
              <a:extLst>
                <a:ext uri="{FF2B5EF4-FFF2-40B4-BE49-F238E27FC236}">
                  <a16:creationId xmlns:a16="http://schemas.microsoft.com/office/drawing/2014/main" id="{22DA09CE-B67B-6940-B3E0-8728CC2C9D02}"/>
                </a:ext>
              </a:extLst>
            </p:cNvPr>
            <p:cNvPicPr>
              <a:picLocks noChangeAspect="1"/>
            </p:cNvPicPr>
            <p:nvPr/>
          </p:nvPicPr>
          <p:blipFill>
            <a:blip r:embed="rId3"/>
            <a:stretch>
              <a:fillRect/>
            </a:stretch>
          </p:blipFill>
          <p:spPr>
            <a:xfrm>
              <a:off x="7974742" y="1254106"/>
              <a:ext cx="2113666" cy="645224"/>
            </a:xfrm>
            <a:prstGeom prst="rect">
              <a:avLst/>
            </a:prstGeom>
          </p:spPr>
        </p:pic>
        <p:pic>
          <p:nvPicPr>
            <p:cNvPr id="2050" name="Picture 2" descr="Meandering Through R (Part 1: Working with Data) - Adatis">
              <a:extLst>
                <a:ext uri="{FF2B5EF4-FFF2-40B4-BE49-F238E27FC236}">
                  <a16:creationId xmlns:a16="http://schemas.microsoft.com/office/drawing/2014/main" id="{6B967581-5B3A-9D48-B3A5-2C0E9AEDC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214" y="1188308"/>
              <a:ext cx="1133739" cy="7235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7862B559-1C12-3E40-AC8B-9FE2BE5B314A}"/>
              </a:ext>
            </a:extLst>
          </p:cNvPr>
          <p:cNvGrpSpPr/>
          <p:nvPr/>
        </p:nvGrpSpPr>
        <p:grpSpPr>
          <a:xfrm>
            <a:off x="8772520" y="5931450"/>
            <a:ext cx="3141128" cy="720792"/>
            <a:chOff x="8400226" y="4900704"/>
            <a:chExt cx="3141128" cy="720792"/>
          </a:xfrm>
        </p:grpSpPr>
        <p:pic>
          <p:nvPicPr>
            <p:cNvPr id="10" name="Picture 9">
              <a:extLst>
                <a:ext uri="{FF2B5EF4-FFF2-40B4-BE49-F238E27FC236}">
                  <a16:creationId xmlns:a16="http://schemas.microsoft.com/office/drawing/2014/main" id="{ADAD9BF5-4DA7-F24A-9120-1EE9C5B25204}"/>
                </a:ext>
              </a:extLst>
            </p:cNvPr>
            <p:cNvPicPr>
              <a:picLocks noChangeAspect="1"/>
            </p:cNvPicPr>
            <p:nvPr/>
          </p:nvPicPr>
          <p:blipFill>
            <a:blip r:embed="rId5"/>
            <a:stretch>
              <a:fillRect/>
            </a:stretch>
          </p:blipFill>
          <p:spPr>
            <a:xfrm>
              <a:off x="10803340" y="4900704"/>
              <a:ext cx="738014" cy="676738"/>
            </a:xfrm>
            <a:prstGeom prst="rect">
              <a:avLst/>
            </a:prstGeom>
          </p:spPr>
        </p:pic>
        <p:pic>
          <p:nvPicPr>
            <p:cNvPr id="11" name="Picture 10">
              <a:extLst>
                <a:ext uri="{FF2B5EF4-FFF2-40B4-BE49-F238E27FC236}">
                  <a16:creationId xmlns:a16="http://schemas.microsoft.com/office/drawing/2014/main" id="{90D0D5DE-41F8-A348-B415-AD5E4E368E1E}"/>
                </a:ext>
              </a:extLst>
            </p:cNvPr>
            <p:cNvPicPr>
              <a:picLocks noChangeAspect="1"/>
            </p:cNvPicPr>
            <p:nvPr/>
          </p:nvPicPr>
          <p:blipFill>
            <a:blip r:embed="rId6"/>
            <a:stretch>
              <a:fillRect/>
            </a:stretch>
          </p:blipFill>
          <p:spPr>
            <a:xfrm>
              <a:off x="8400226" y="5024470"/>
              <a:ext cx="2226197" cy="597026"/>
            </a:xfrm>
            <a:prstGeom prst="rect">
              <a:avLst/>
            </a:prstGeom>
          </p:spPr>
        </p:pic>
      </p:grpSp>
      <p:grpSp>
        <p:nvGrpSpPr>
          <p:cNvPr id="16" name="Group 15">
            <a:extLst>
              <a:ext uri="{FF2B5EF4-FFF2-40B4-BE49-F238E27FC236}">
                <a16:creationId xmlns:a16="http://schemas.microsoft.com/office/drawing/2014/main" id="{51CC5190-2E77-6A49-A2E9-6931BA4E9747}"/>
              </a:ext>
            </a:extLst>
          </p:cNvPr>
          <p:cNvGrpSpPr/>
          <p:nvPr/>
        </p:nvGrpSpPr>
        <p:grpSpPr>
          <a:xfrm>
            <a:off x="9428683" y="4159321"/>
            <a:ext cx="2662176" cy="1489832"/>
            <a:chOff x="7789763" y="3354097"/>
            <a:chExt cx="2662176" cy="1489832"/>
          </a:xfrm>
        </p:grpSpPr>
        <p:pic>
          <p:nvPicPr>
            <p:cNvPr id="9" name="Picture 8">
              <a:extLst>
                <a:ext uri="{FF2B5EF4-FFF2-40B4-BE49-F238E27FC236}">
                  <a16:creationId xmlns:a16="http://schemas.microsoft.com/office/drawing/2014/main" id="{EAC8A5FA-D48E-BF40-B70F-0CA4EA4B4FBD}"/>
                </a:ext>
              </a:extLst>
            </p:cNvPr>
            <p:cNvPicPr>
              <a:picLocks noChangeAspect="1"/>
            </p:cNvPicPr>
            <p:nvPr/>
          </p:nvPicPr>
          <p:blipFill>
            <a:blip r:embed="rId7"/>
            <a:stretch>
              <a:fillRect/>
            </a:stretch>
          </p:blipFill>
          <p:spPr>
            <a:xfrm>
              <a:off x="7789763" y="3602743"/>
              <a:ext cx="1097988" cy="1011122"/>
            </a:xfrm>
            <a:prstGeom prst="rect">
              <a:avLst/>
            </a:prstGeom>
          </p:spPr>
        </p:pic>
        <p:pic>
          <p:nvPicPr>
            <p:cNvPr id="2054" name="Picture 6" descr="Google Drive Logo - PNG and Vector - Logo Download">
              <a:extLst>
                <a:ext uri="{FF2B5EF4-FFF2-40B4-BE49-F238E27FC236}">
                  <a16:creationId xmlns:a16="http://schemas.microsoft.com/office/drawing/2014/main" id="{2A6D322B-24B5-CE40-B3A5-4DBD476CE2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62107" y="3354097"/>
              <a:ext cx="1489832" cy="1489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F4111E25-DA51-2642-9030-30491FA17F2D}"/>
              </a:ext>
            </a:extLst>
          </p:cNvPr>
          <p:cNvGrpSpPr/>
          <p:nvPr/>
        </p:nvGrpSpPr>
        <p:grpSpPr>
          <a:xfrm>
            <a:off x="7410699" y="3047313"/>
            <a:ext cx="4495482" cy="1000402"/>
            <a:chOff x="6805378" y="2400568"/>
            <a:chExt cx="4495482" cy="1000402"/>
          </a:xfrm>
        </p:grpSpPr>
        <p:pic>
          <p:nvPicPr>
            <p:cNvPr id="2052" name="Picture 4" descr="Resources | Stanford Center for Reproducible Neuroscience">
              <a:extLst>
                <a:ext uri="{FF2B5EF4-FFF2-40B4-BE49-F238E27FC236}">
                  <a16:creationId xmlns:a16="http://schemas.microsoft.com/office/drawing/2014/main" id="{AA55773E-50C9-F841-A957-F517D7BFC9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5378" y="2473098"/>
              <a:ext cx="2226197" cy="9278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DF19B2B-6B18-F345-9AD8-7A2A0A503730}"/>
                </a:ext>
              </a:extLst>
            </p:cNvPr>
            <p:cNvPicPr>
              <a:picLocks noChangeAspect="1"/>
            </p:cNvPicPr>
            <p:nvPr/>
          </p:nvPicPr>
          <p:blipFill>
            <a:blip r:embed="rId10"/>
            <a:stretch>
              <a:fillRect/>
            </a:stretch>
          </p:blipFill>
          <p:spPr>
            <a:xfrm>
              <a:off x="9074663" y="2400568"/>
              <a:ext cx="2226197" cy="892116"/>
            </a:xfrm>
            <a:prstGeom prst="rect">
              <a:avLst/>
            </a:prstGeom>
          </p:spPr>
        </p:pic>
      </p:grpSp>
      <p:grpSp>
        <p:nvGrpSpPr>
          <p:cNvPr id="19" name="Group 18">
            <a:extLst>
              <a:ext uri="{FF2B5EF4-FFF2-40B4-BE49-F238E27FC236}">
                <a16:creationId xmlns:a16="http://schemas.microsoft.com/office/drawing/2014/main" id="{034BDB16-2987-3140-A169-55AE5E5A102E}"/>
              </a:ext>
            </a:extLst>
          </p:cNvPr>
          <p:cNvGrpSpPr/>
          <p:nvPr/>
        </p:nvGrpSpPr>
        <p:grpSpPr>
          <a:xfrm>
            <a:off x="8549323" y="267991"/>
            <a:ext cx="3154916" cy="1027278"/>
            <a:chOff x="8658178" y="464761"/>
            <a:chExt cx="3154916" cy="1027278"/>
          </a:xfrm>
        </p:grpSpPr>
        <p:pic>
          <p:nvPicPr>
            <p:cNvPr id="18" name="Picture 17">
              <a:extLst>
                <a:ext uri="{FF2B5EF4-FFF2-40B4-BE49-F238E27FC236}">
                  <a16:creationId xmlns:a16="http://schemas.microsoft.com/office/drawing/2014/main" id="{E5B56351-7343-0E41-99AF-A26072AAE1C3}"/>
                </a:ext>
              </a:extLst>
            </p:cNvPr>
            <p:cNvPicPr>
              <a:picLocks noChangeAspect="1"/>
            </p:cNvPicPr>
            <p:nvPr/>
          </p:nvPicPr>
          <p:blipFill>
            <a:blip r:embed="rId11"/>
            <a:stretch>
              <a:fillRect/>
            </a:stretch>
          </p:blipFill>
          <p:spPr>
            <a:xfrm>
              <a:off x="9881433" y="464980"/>
              <a:ext cx="1931661" cy="1027059"/>
            </a:xfrm>
            <a:prstGeom prst="rect">
              <a:avLst/>
            </a:prstGeom>
          </p:spPr>
        </p:pic>
        <p:pic>
          <p:nvPicPr>
            <p:cNvPr id="2058" name="Picture 10" descr="Master of Science in Computer Science | School of Computing and Information  Sciences">
              <a:extLst>
                <a:ext uri="{FF2B5EF4-FFF2-40B4-BE49-F238E27FC236}">
                  <a16:creationId xmlns:a16="http://schemas.microsoft.com/office/drawing/2014/main" id="{D700F0F6-740A-5B49-BBF2-641E433A6D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58178" y="464761"/>
              <a:ext cx="1027059" cy="102705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a:extLst>
              <a:ext uri="{FF2B5EF4-FFF2-40B4-BE49-F238E27FC236}">
                <a16:creationId xmlns:a16="http://schemas.microsoft.com/office/drawing/2014/main" id="{C569B4AA-6654-2746-8413-D436380545BE}"/>
              </a:ext>
            </a:extLst>
          </p:cNvPr>
          <p:cNvPicPr>
            <a:picLocks noChangeAspect="1"/>
          </p:cNvPicPr>
          <p:nvPr/>
        </p:nvPicPr>
        <p:blipFill>
          <a:blip r:embed="rId13"/>
          <a:stretch>
            <a:fillRect/>
          </a:stretch>
        </p:blipFill>
        <p:spPr>
          <a:xfrm>
            <a:off x="8124847" y="4428854"/>
            <a:ext cx="1112486" cy="990235"/>
          </a:xfrm>
          <a:prstGeom prst="rect">
            <a:avLst/>
          </a:prstGeom>
        </p:spPr>
      </p:pic>
    </p:spTree>
    <p:extLst>
      <p:ext uri="{BB962C8B-B14F-4D97-AF65-F5344CB8AC3E}">
        <p14:creationId xmlns:p14="http://schemas.microsoft.com/office/powerpoint/2010/main" val="281236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321E4F-D726-7B47-80B9-003A9CB3898B}"/>
              </a:ext>
            </a:extLst>
          </p:cNvPr>
          <p:cNvPicPr>
            <a:picLocks noChangeAspect="1"/>
          </p:cNvPicPr>
          <p:nvPr/>
        </p:nvPicPr>
        <p:blipFill>
          <a:blip r:embed="rId2"/>
          <a:stretch>
            <a:fillRect/>
          </a:stretch>
        </p:blipFill>
        <p:spPr>
          <a:xfrm>
            <a:off x="782485" y="1341557"/>
            <a:ext cx="7441403" cy="4254393"/>
          </a:xfrm>
          <a:prstGeom prst="rect">
            <a:avLst/>
          </a:prstGeom>
        </p:spPr>
      </p:pic>
      <p:pic>
        <p:nvPicPr>
          <p:cNvPr id="12" name="Picture 11">
            <a:extLst>
              <a:ext uri="{FF2B5EF4-FFF2-40B4-BE49-F238E27FC236}">
                <a16:creationId xmlns:a16="http://schemas.microsoft.com/office/drawing/2014/main" id="{1F71F222-3EDF-D342-AE10-8E41A5EE0741}"/>
              </a:ext>
            </a:extLst>
          </p:cNvPr>
          <p:cNvPicPr>
            <a:picLocks noChangeAspect="1"/>
          </p:cNvPicPr>
          <p:nvPr/>
        </p:nvPicPr>
        <p:blipFill>
          <a:blip r:embed="rId3"/>
          <a:stretch>
            <a:fillRect/>
          </a:stretch>
        </p:blipFill>
        <p:spPr>
          <a:xfrm>
            <a:off x="768417" y="2778942"/>
            <a:ext cx="5474047" cy="4409649"/>
          </a:xfrm>
          <a:prstGeom prst="rect">
            <a:avLst/>
          </a:prstGeom>
        </p:spPr>
      </p:pic>
      <p:sp>
        <p:nvSpPr>
          <p:cNvPr id="2" name="Title 1">
            <a:extLst>
              <a:ext uri="{FF2B5EF4-FFF2-40B4-BE49-F238E27FC236}">
                <a16:creationId xmlns:a16="http://schemas.microsoft.com/office/drawing/2014/main" id="{DE8AACB3-E781-C540-A9C4-24ADF9800858}"/>
              </a:ext>
            </a:extLst>
          </p:cNvPr>
          <p:cNvSpPr>
            <a:spLocks noGrp="1"/>
          </p:cNvSpPr>
          <p:nvPr>
            <p:ph type="title"/>
          </p:nvPr>
        </p:nvSpPr>
        <p:spPr>
          <a:xfrm>
            <a:off x="23150" y="-631"/>
            <a:ext cx="12192000" cy="1325563"/>
          </a:xfrm>
        </p:spPr>
        <p:txBody>
          <a:bodyPr/>
          <a:lstStyle/>
          <a:p>
            <a:pPr algn="ctr"/>
            <a:r>
              <a:rPr lang="en-US" dirty="0"/>
              <a:t>Dynamic collaboration and Planning on GitHub</a:t>
            </a:r>
          </a:p>
        </p:txBody>
      </p:sp>
      <p:pic>
        <p:nvPicPr>
          <p:cNvPr id="9" name="Picture 8">
            <a:extLst>
              <a:ext uri="{FF2B5EF4-FFF2-40B4-BE49-F238E27FC236}">
                <a16:creationId xmlns:a16="http://schemas.microsoft.com/office/drawing/2014/main" id="{63D6ECD4-9464-4042-9300-FD13B3E3C5AC}"/>
              </a:ext>
            </a:extLst>
          </p:cNvPr>
          <p:cNvPicPr>
            <a:picLocks noChangeAspect="1"/>
          </p:cNvPicPr>
          <p:nvPr/>
        </p:nvPicPr>
        <p:blipFill>
          <a:blip r:embed="rId4"/>
          <a:stretch>
            <a:fillRect/>
          </a:stretch>
        </p:blipFill>
        <p:spPr>
          <a:xfrm>
            <a:off x="4951773" y="1058292"/>
            <a:ext cx="6572365" cy="3746100"/>
          </a:xfrm>
          <a:prstGeom prst="rect">
            <a:avLst/>
          </a:prstGeom>
        </p:spPr>
      </p:pic>
      <p:pic>
        <p:nvPicPr>
          <p:cNvPr id="10" name="Picture 9">
            <a:extLst>
              <a:ext uri="{FF2B5EF4-FFF2-40B4-BE49-F238E27FC236}">
                <a16:creationId xmlns:a16="http://schemas.microsoft.com/office/drawing/2014/main" id="{0718D45A-CB92-324C-969F-060245E3EBF7}"/>
              </a:ext>
            </a:extLst>
          </p:cNvPr>
          <p:cNvPicPr/>
          <p:nvPr/>
        </p:nvPicPr>
        <p:blipFill>
          <a:blip r:embed="rId5"/>
          <a:stretch>
            <a:fillRect/>
          </a:stretch>
        </p:blipFill>
        <p:spPr>
          <a:xfrm>
            <a:off x="4260761" y="3026467"/>
            <a:ext cx="6590478" cy="3512105"/>
          </a:xfrm>
          <a:prstGeom prst="rect">
            <a:avLst/>
          </a:prstGeom>
        </p:spPr>
      </p:pic>
      <p:pic>
        <p:nvPicPr>
          <p:cNvPr id="11" name="Picture 10">
            <a:extLst>
              <a:ext uri="{FF2B5EF4-FFF2-40B4-BE49-F238E27FC236}">
                <a16:creationId xmlns:a16="http://schemas.microsoft.com/office/drawing/2014/main" id="{74CB6E51-FE52-1B46-86EF-A5B5B5B439C2}"/>
              </a:ext>
            </a:extLst>
          </p:cNvPr>
          <p:cNvPicPr>
            <a:picLocks noChangeAspect="1"/>
          </p:cNvPicPr>
          <p:nvPr/>
        </p:nvPicPr>
        <p:blipFill>
          <a:blip r:embed="rId6"/>
          <a:stretch>
            <a:fillRect/>
          </a:stretch>
        </p:blipFill>
        <p:spPr>
          <a:xfrm>
            <a:off x="6275582" y="4675216"/>
            <a:ext cx="4537557" cy="1813643"/>
          </a:xfrm>
          <a:prstGeom prst="rect">
            <a:avLst/>
          </a:prstGeom>
        </p:spPr>
      </p:pic>
    </p:spTree>
    <p:extLst>
      <p:ext uri="{BB962C8B-B14F-4D97-AF65-F5344CB8AC3E}">
        <p14:creationId xmlns:p14="http://schemas.microsoft.com/office/powerpoint/2010/main" val="6718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DBA0-72F1-6949-8F24-F1F6ADB01A15}"/>
              </a:ext>
            </a:extLst>
          </p:cNvPr>
          <p:cNvSpPr>
            <a:spLocks noGrp="1"/>
          </p:cNvSpPr>
          <p:nvPr>
            <p:ph type="title"/>
          </p:nvPr>
        </p:nvSpPr>
        <p:spPr>
          <a:xfrm>
            <a:off x="115747" y="125973"/>
            <a:ext cx="11979797" cy="1325563"/>
          </a:xfrm>
        </p:spPr>
        <p:txBody>
          <a:bodyPr/>
          <a:lstStyle/>
          <a:p>
            <a:r>
              <a:rPr lang="en-US" dirty="0"/>
              <a:t>You are not alone; The </a:t>
            </a:r>
            <a:r>
              <a:rPr lang="en-US" dirty="0" err="1"/>
              <a:t>NDCLab</a:t>
            </a:r>
            <a:r>
              <a:rPr lang="en-US" dirty="0"/>
              <a:t> Wiki is here for you!</a:t>
            </a:r>
          </a:p>
        </p:txBody>
      </p:sp>
      <p:pic>
        <p:nvPicPr>
          <p:cNvPr id="3" name="Picture 2">
            <a:extLst>
              <a:ext uri="{FF2B5EF4-FFF2-40B4-BE49-F238E27FC236}">
                <a16:creationId xmlns:a16="http://schemas.microsoft.com/office/drawing/2014/main" id="{D53D1384-EEBB-4F42-9D1A-505DEA244540}"/>
              </a:ext>
            </a:extLst>
          </p:cNvPr>
          <p:cNvPicPr>
            <a:picLocks noChangeAspect="1"/>
          </p:cNvPicPr>
          <p:nvPr/>
        </p:nvPicPr>
        <p:blipFill>
          <a:blip r:embed="rId2"/>
          <a:stretch>
            <a:fillRect/>
          </a:stretch>
        </p:blipFill>
        <p:spPr>
          <a:xfrm>
            <a:off x="1287384" y="1264928"/>
            <a:ext cx="9617231" cy="5593072"/>
          </a:xfrm>
          <a:prstGeom prst="rect">
            <a:avLst/>
          </a:prstGeom>
        </p:spPr>
      </p:pic>
    </p:spTree>
    <p:extLst>
      <p:ext uri="{BB962C8B-B14F-4D97-AF65-F5344CB8AC3E}">
        <p14:creationId xmlns:p14="http://schemas.microsoft.com/office/powerpoint/2010/main" val="373325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DBA0-72F1-6949-8F24-F1F6ADB01A15}"/>
              </a:ext>
            </a:extLst>
          </p:cNvPr>
          <p:cNvSpPr>
            <a:spLocks noGrp="1"/>
          </p:cNvSpPr>
          <p:nvPr>
            <p:ph type="title"/>
          </p:nvPr>
        </p:nvSpPr>
        <p:spPr>
          <a:xfrm>
            <a:off x="115747" y="125973"/>
            <a:ext cx="11979797" cy="1325563"/>
          </a:xfrm>
        </p:spPr>
        <p:txBody>
          <a:bodyPr/>
          <a:lstStyle/>
          <a:p>
            <a:r>
              <a:rPr lang="en-US" dirty="0"/>
              <a:t>You are not alone; The </a:t>
            </a:r>
            <a:r>
              <a:rPr lang="en-US" dirty="0" err="1"/>
              <a:t>NDCLab</a:t>
            </a:r>
            <a:r>
              <a:rPr lang="en-US" dirty="0"/>
              <a:t> Slack is here for you!</a:t>
            </a:r>
          </a:p>
        </p:txBody>
      </p:sp>
      <p:pic>
        <p:nvPicPr>
          <p:cNvPr id="4" name="Picture 3">
            <a:extLst>
              <a:ext uri="{FF2B5EF4-FFF2-40B4-BE49-F238E27FC236}">
                <a16:creationId xmlns:a16="http://schemas.microsoft.com/office/drawing/2014/main" id="{1C43E99D-0D32-3649-9E34-774A3C4F0B4C}"/>
              </a:ext>
            </a:extLst>
          </p:cNvPr>
          <p:cNvPicPr>
            <a:picLocks noChangeAspect="1"/>
          </p:cNvPicPr>
          <p:nvPr/>
        </p:nvPicPr>
        <p:blipFill>
          <a:blip r:embed="rId2"/>
          <a:stretch>
            <a:fillRect/>
          </a:stretch>
        </p:blipFill>
        <p:spPr>
          <a:xfrm>
            <a:off x="1323294" y="1382673"/>
            <a:ext cx="9545411" cy="5529756"/>
          </a:xfrm>
          <a:prstGeom prst="rect">
            <a:avLst/>
          </a:prstGeom>
        </p:spPr>
      </p:pic>
    </p:spTree>
    <p:extLst>
      <p:ext uri="{BB962C8B-B14F-4D97-AF65-F5344CB8AC3E}">
        <p14:creationId xmlns:p14="http://schemas.microsoft.com/office/powerpoint/2010/main" val="215906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DD46B-4804-A547-A678-ED1C5CCF3441}"/>
              </a:ext>
            </a:extLst>
          </p:cNvPr>
          <p:cNvSpPr>
            <a:spLocks noGrp="1"/>
          </p:cNvSpPr>
          <p:nvPr>
            <p:ph type="title"/>
          </p:nvPr>
        </p:nvSpPr>
        <p:spPr>
          <a:xfrm>
            <a:off x="838200" y="2766218"/>
            <a:ext cx="10515600" cy="1325563"/>
          </a:xfrm>
        </p:spPr>
        <p:txBody>
          <a:bodyPr/>
          <a:lstStyle/>
          <a:p>
            <a:pPr algn="ctr"/>
            <a:r>
              <a:rPr lang="en-US" b="1" dirty="0"/>
              <a:t>Roles &amp; Expectations</a:t>
            </a:r>
          </a:p>
        </p:txBody>
      </p:sp>
    </p:spTree>
    <p:extLst>
      <p:ext uri="{BB962C8B-B14F-4D97-AF65-F5344CB8AC3E}">
        <p14:creationId xmlns:p14="http://schemas.microsoft.com/office/powerpoint/2010/main" val="3411309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32F5-14A8-6A45-AF52-0E5A00CB0985}"/>
              </a:ext>
            </a:extLst>
          </p:cNvPr>
          <p:cNvSpPr>
            <a:spLocks noGrp="1"/>
          </p:cNvSpPr>
          <p:nvPr>
            <p:ph type="title"/>
          </p:nvPr>
        </p:nvSpPr>
        <p:spPr>
          <a:xfrm>
            <a:off x="838200" y="0"/>
            <a:ext cx="10515600" cy="1325563"/>
          </a:xfrm>
        </p:spPr>
        <p:txBody>
          <a:bodyPr/>
          <a:lstStyle/>
          <a:p>
            <a:r>
              <a:rPr lang="en-US" dirty="0"/>
              <a:t>What you can expect from me (lab-wide level)</a:t>
            </a:r>
          </a:p>
        </p:txBody>
      </p:sp>
      <p:sp>
        <p:nvSpPr>
          <p:cNvPr id="3" name="Content Placeholder 2">
            <a:extLst>
              <a:ext uri="{FF2B5EF4-FFF2-40B4-BE49-F238E27FC236}">
                <a16:creationId xmlns:a16="http://schemas.microsoft.com/office/drawing/2014/main" id="{EC8ABEF0-B5E5-6645-98CF-BE50AE58CBD2}"/>
              </a:ext>
            </a:extLst>
          </p:cNvPr>
          <p:cNvSpPr>
            <a:spLocks noGrp="1"/>
          </p:cNvSpPr>
          <p:nvPr>
            <p:ph idx="1"/>
          </p:nvPr>
        </p:nvSpPr>
        <p:spPr>
          <a:xfrm>
            <a:off x="925284" y="1381871"/>
            <a:ext cx="10515600" cy="5476129"/>
          </a:xfrm>
        </p:spPr>
        <p:txBody>
          <a:bodyPr>
            <a:noAutofit/>
          </a:bodyPr>
          <a:lstStyle/>
          <a:p>
            <a:r>
              <a:rPr lang="en-US" sz="2400" dirty="0"/>
              <a:t>Ensure that the NDC Lab remains a positive, inclusive and supportive environment where we can:</a:t>
            </a:r>
          </a:p>
          <a:p>
            <a:pPr lvl="1"/>
            <a:r>
              <a:rPr lang="en-US" sz="2000" i="1" dirty="0"/>
              <a:t>“Do great science that is fascinating at a basic level, but has enormous applied value to society as well”</a:t>
            </a:r>
          </a:p>
          <a:p>
            <a:pPr lvl="1"/>
            <a:r>
              <a:rPr lang="en-US" sz="2000" i="1" dirty="0"/>
              <a:t>“Improve and develop our own skills and knowledge”</a:t>
            </a:r>
          </a:p>
          <a:p>
            <a:pPr marL="457200" lvl="1" indent="0">
              <a:buNone/>
            </a:pPr>
            <a:endParaRPr lang="en-US" i="1" dirty="0"/>
          </a:p>
          <a:p>
            <a:r>
              <a:rPr lang="en-US" sz="2400" dirty="0"/>
              <a:t>Set the larger research agenda and priorities for the lab</a:t>
            </a:r>
          </a:p>
          <a:p>
            <a:r>
              <a:rPr lang="en-US" sz="2400" dirty="0"/>
              <a:t>Ensure the lab has the people and resources it needs to run smoothly and achieve our goals</a:t>
            </a:r>
          </a:p>
          <a:p>
            <a:r>
              <a:rPr lang="en-US" sz="2400" dirty="0"/>
              <a:t>Foster collaboration, communication, and celebrate differences.</a:t>
            </a:r>
          </a:p>
          <a:p>
            <a:r>
              <a:rPr lang="en-US" sz="2400" dirty="0"/>
              <a:t>Communicate larger context of any given task</a:t>
            </a:r>
          </a:p>
          <a:p>
            <a:r>
              <a:rPr lang="en-US" sz="2400" dirty="0"/>
              <a:t>Remove roadblocks to execute task in line with your/lab’s priorities</a:t>
            </a:r>
          </a:p>
          <a:p>
            <a:r>
              <a:rPr lang="en-US" sz="2400" dirty="0"/>
              <a:t>Honesty and transparency</a:t>
            </a:r>
          </a:p>
          <a:p>
            <a:endParaRPr lang="en-US" sz="1400" dirty="0"/>
          </a:p>
        </p:txBody>
      </p:sp>
    </p:spTree>
    <p:extLst>
      <p:ext uri="{BB962C8B-B14F-4D97-AF65-F5344CB8AC3E}">
        <p14:creationId xmlns:p14="http://schemas.microsoft.com/office/powerpoint/2010/main" val="1614143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3705-1404-8041-8394-1140FA83121B}"/>
              </a:ext>
            </a:extLst>
          </p:cNvPr>
          <p:cNvSpPr>
            <a:spLocks noGrp="1"/>
          </p:cNvSpPr>
          <p:nvPr>
            <p:ph type="title"/>
          </p:nvPr>
        </p:nvSpPr>
        <p:spPr>
          <a:xfrm>
            <a:off x="703729" y="0"/>
            <a:ext cx="11156576" cy="1325563"/>
          </a:xfrm>
        </p:spPr>
        <p:txBody>
          <a:bodyPr/>
          <a:lstStyle/>
          <a:p>
            <a:r>
              <a:rPr lang="en-US" dirty="0"/>
              <a:t>What you can expect from me (Individual-level)</a:t>
            </a:r>
          </a:p>
        </p:txBody>
      </p:sp>
      <p:sp>
        <p:nvSpPr>
          <p:cNvPr id="3" name="Content Placeholder 2">
            <a:extLst>
              <a:ext uri="{FF2B5EF4-FFF2-40B4-BE49-F238E27FC236}">
                <a16:creationId xmlns:a16="http://schemas.microsoft.com/office/drawing/2014/main" id="{3E8CB8D8-DD97-E846-82EE-916E3CF79F7A}"/>
              </a:ext>
            </a:extLst>
          </p:cNvPr>
          <p:cNvSpPr>
            <a:spLocks noGrp="1"/>
          </p:cNvSpPr>
          <p:nvPr>
            <p:ph idx="1"/>
          </p:nvPr>
        </p:nvSpPr>
        <p:spPr>
          <a:xfrm>
            <a:off x="1275471" y="1325563"/>
            <a:ext cx="9641057" cy="5834742"/>
          </a:xfrm>
        </p:spPr>
        <p:txBody>
          <a:bodyPr>
            <a:normAutofit lnSpcReduction="10000"/>
          </a:bodyPr>
          <a:lstStyle/>
          <a:p>
            <a:r>
              <a:rPr lang="en-US" sz="2400" dirty="0"/>
              <a:t>To the extent that you take initiative and contribute to the </a:t>
            </a:r>
            <a:r>
              <a:rPr lang="en-US" sz="2400" dirty="0" err="1"/>
              <a:t>NDCLab</a:t>
            </a:r>
            <a:r>
              <a:rPr lang="en-US" sz="2400" dirty="0"/>
              <a:t>, you can expect a lifelong commitment to your academic and career growth.</a:t>
            </a:r>
          </a:p>
          <a:p>
            <a:pPr lvl="1"/>
            <a:r>
              <a:rPr lang="en-US" sz="1900" dirty="0"/>
              <a:t>You are all now integral members of the NDC Lab</a:t>
            </a:r>
          </a:p>
          <a:p>
            <a:pPr lvl="1"/>
            <a:r>
              <a:rPr lang="en-US" sz="1900" dirty="0"/>
              <a:t>You </a:t>
            </a:r>
            <a:r>
              <a:rPr lang="en-US" sz="1900" b="1" dirty="0"/>
              <a:t>are </a:t>
            </a:r>
            <a:r>
              <a:rPr lang="en-US" sz="1900" dirty="0"/>
              <a:t>the NDC Lab</a:t>
            </a:r>
          </a:p>
          <a:p>
            <a:pPr lvl="1"/>
            <a:r>
              <a:rPr lang="en-US" sz="1900" dirty="0"/>
              <a:t>You are </a:t>
            </a:r>
            <a:r>
              <a:rPr lang="en-US" sz="1900" i="1" dirty="0"/>
              <a:t>future life-long alumni </a:t>
            </a:r>
            <a:r>
              <a:rPr lang="en-US" sz="1900" dirty="0"/>
              <a:t>of the NDC Lab</a:t>
            </a:r>
          </a:p>
          <a:p>
            <a:r>
              <a:rPr lang="en-US" sz="2400" dirty="0"/>
              <a:t>Match your strengths and skills to impactful roles and experiences</a:t>
            </a:r>
          </a:p>
          <a:p>
            <a:r>
              <a:rPr lang="en-US" sz="2400" dirty="0"/>
              <a:t>Recognize your for your contributions </a:t>
            </a:r>
            <a:r>
              <a:rPr lang="en-US" sz="2400" i="1" dirty="0"/>
              <a:t>(did someone say “authorship?”)</a:t>
            </a:r>
            <a:endParaRPr lang="en-US" sz="2400" dirty="0"/>
          </a:p>
          <a:p>
            <a:r>
              <a:rPr lang="en-US" sz="2400" dirty="0"/>
              <a:t>Provide mentorship/connections to help you navigate academia or a non-academic careers</a:t>
            </a:r>
          </a:p>
          <a:p>
            <a:r>
              <a:rPr lang="en-US" sz="2400" dirty="0"/>
              <a:t>Provide direct, one-on-one theoretical, technical, and practical training where appropriate</a:t>
            </a:r>
          </a:p>
          <a:p>
            <a:pPr lvl="1"/>
            <a:r>
              <a:rPr lang="en-US" sz="1900" b="1" i="1" dirty="0"/>
              <a:t>But also</a:t>
            </a:r>
            <a:r>
              <a:rPr lang="en-US" sz="1900" i="1" dirty="0"/>
              <a:t>: point you in the right direction to facilitate your “learning how to learn”</a:t>
            </a:r>
          </a:p>
          <a:p>
            <a:r>
              <a:rPr lang="en-US" sz="2400" dirty="0"/>
              <a:t>Motivate you when you lose sight of the bigger picture</a:t>
            </a:r>
          </a:p>
          <a:p>
            <a:pPr lvl="1"/>
            <a:r>
              <a:rPr lang="en-US" sz="1900" b="1" dirty="0"/>
              <a:t>But also: </a:t>
            </a:r>
            <a:r>
              <a:rPr lang="en-US" sz="1900" dirty="0"/>
              <a:t>have frank conversations about the diversity of academic/career paths possible</a:t>
            </a:r>
          </a:p>
          <a:p>
            <a:endParaRPr lang="en-US" sz="2000" dirty="0"/>
          </a:p>
        </p:txBody>
      </p:sp>
    </p:spTree>
    <p:extLst>
      <p:ext uri="{BB962C8B-B14F-4D97-AF65-F5344CB8AC3E}">
        <p14:creationId xmlns:p14="http://schemas.microsoft.com/office/powerpoint/2010/main" val="77809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DD46B-4804-A547-A678-ED1C5CCF3441}"/>
              </a:ext>
            </a:extLst>
          </p:cNvPr>
          <p:cNvSpPr>
            <a:spLocks noGrp="1"/>
          </p:cNvSpPr>
          <p:nvPr>
            <p:ph type="title"/>
          </p:nvPr>
        </p:nvSpPr>
        <p:spPr>
          <a:xfrm>
            <a:off x="838200" y="2766218"/>
            <a:ext cx="10515600" cy="1325563"/>
          </a:xfrm>
        </p:spPr>
        <p:txBody>
          <a:bodyPr/>
          <a:lstStyle/>
          <a:p>
            <a:pPr algn="ctr"/>
            <a:r>
              <a:rPr lang="en-US" b="1" dirty="0"/>
              <a:t>Why are we here?</a:t>
            </a:r>
          </a:p>
        </p:txBody>
      </p:sp>
    </p:spTree>
    <p:extLst>
      <p:ext uri="{BB962C8B-B14F-4D97-AF65-F5344CB8AC3E}">
        <p14:creationId xmlns:p14="http://schemas.microsoft.com/office/powerpoint/2010/main" val="280989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32F5-14A8-6A45-AF52-0E5A00CB0985}"/>
              </a:ext>
            </a:extLst>
          </p:cNvPr>
          <p:cNvSpPr>
            <a:spLocks noGrp="1"/>
          </p:cNvSpPr>
          <p:nvPr>
            <p:ph type="title"/>
          </p:nvPr>
        </p:nvSpPr>
        <p:spPr>
          <a:xfrm>
            <a:off x="838200" y="217715"/>
            <a:ext cx="10515600" cy="1086079"/>
          </a:xfrm>
        </p:spPr>
        <p:txBody>
          <a:bodyPr/>
          <a:lstStyle/>
          <a:p>
            <a:r>
              <a:rPr lang="en-US" dirty="0"/>
              <a:t>What we should all expect of each other</a:t>
            </a:r>
          </a:p>
        </p:txBody>
      </p:sp>
      <p:sp>
        <p:nvSpPr>
          <p:cNvPr id="3" name="Content Placeholder 2">
            <a:extLst>
              <a:ext uri="{FF2B5EF4-FFF2-40B4-BE49-F238E27FC236}">
                <a16:creationId xmlns:a16="http://schemas.microsoft.com/office/drawing/2014/main" id="{EC8ABEF0-B5E5-6645-98CF-BE50AE58CBD2}"/>
              </a:ext>
            </a:extLst>
          </p:cNvPr>
          <p:cNvSpPr>
            <a:spLocks noGrp="1"/>
          </p:cNvSpPr>
          <p:nvPr>
            <p:ph idx="1"/>
          </p:nvPr>
        </p:nvSpPr>
        <p:spPr>
          <a:xfrm>
            <a:off x="838200" y="1303794"/>
            <a:ext cx="10515600" cy="5554206"/>
          </a:xfrm>
        </p:spPr>
        <p:txBody>
          <a:bodyPr>
            <a:noAutofit/>
          </a:bodyPr>
          <a:lstStyle/>
          <a:p>
            <a:r>
              <a:rPr lang="en-US" sz="2150" dirty="0"/>
              <a:t>Each person or team’s success is the success of the NDC Lab as a whole</a:t>
            </a:r>
          </a:p>
          <a:p>
            <a:pPr lvl="1"/>
            <a:r>
              <a:rPr lang="en-US" sz="2000" dirty="0"/>
              <a:t>The more individual lab successes, the more the lab gains prestige, and your membership in the lab increases in value. The more my letters of rec carry more weight for you…</a:t>
            </a:r>
          </a:p>
          <a:p>
            <a:r>
              <a:rPr lang="en-US" sz="2150" dirty="0"/>
              <a:t>Mentor/help each other. Support and lift each other up</a:t>
            </a:r>
          </a:p>
          <a:p>
            <a:r>
              <a:rPr lang="en-US" sz="2150" dirty="0"/>
              <a:t>Learn from/with each other</a:t>
            </a:r>
          </a:p>
          <a:p>
            <a:r>
              <a:rPr lang="en-US" sz="2150" dirty="0"/>
              <a:t>Culture of open communication. Open with own strengths and weaknesses. Pre-empt potential conflicts through open dialogue.</a:t>
            </a:r>
          </a:p>
          <a:p>
            <a:r>
              <a:rPr lang="en-US" sz="2150" dirty="0"/>
              <a:t>As much as possible, ask all questions, have all discussions and make important decisions openly</a:t>
            </a:r>
          </a:p>
          <a:p>
            <a:r>
              <a:rPr lang="en-US" sz="2150" dirty="0"/>
              <a:t>Accountable for the tasks we say we will accomplish, by the time we say we will accomplish them</a:t>
            </a:r>
          </a:p>
          <a:p>
            <a:pPr lvl="1"/>
            <a:r>
              <a:rPr lang="en-US" sz="2150" dirty="0"/>
              <a:t>Or, constant, honest, open communication about roadblocks/challenges and delays</a:t>
            </a:r>
          </a:p>
          <a:p>
            <a:r>
              <a:rPr lang="en-US" sz="2150" dirty="0"/>
              <a:t>Timely responses to lab members, at earliest convenience</a:t>
            </a:r>
          </a:p>
          <a:p>
            <a:r>
              <a:rPr lang="en-US" sz="2150" dirty="0"/>
              <a:t>Take initiative. Do not wait to be told what to do, find/suggest things to do.</a:t>
            </a:r>
          </a:p>
        </p:txBody>
      </p:sp>
    </p:spTree>
    <p:extLst>
      <p:ext uri="{BB962C8B-B14F-4D97-AF65-F5344CB8AC3E}">
        <p14:creationId xmlns:p14="http://schemas.microsoft.com/office/powerpoint/2010/main" val="126681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DD46B-4804-A547-A678-ED1C5CCF3441}"/>
              </a:ext>
            </a:extLst>
          </p:cNvPr>
          <p:cNvSpPr>
            <a:spLocks noGrp="1"/>
          </p:cNvSpPr>
          <p:nvPr>
            <p:ph type="title"/>
          </p:nvPr>
        </p:nvSpPr>
        <p:spPr>
          <a:xfrm>
            <a:off x="838200" y="2766218"/>
            <a:ext cx="10515600" cy="1325563"/>
          </a:xfrm>
        </p:spPr>
        <p:txBody>
          <a:bodyPr/>
          <a:lstStyle/>
          <a:p>
            <a:pPr algn="ctr"/>
            <a:r>
              <a:rPr lang="en-US" b="1" dirty="0"/>
              <a:t>Community Standards</a:t>
            </a:r>
          </a:p>
        </p:txBody>
      </p:sp>
    </p:spTree>
    <p:extLst>
      <p:ext uri="{BB962C8B-B14F-4D97-AF65-F5344CB8AC3E}">
        <p14:creationId xmlns:p14="http://schemas.microsoft.com/office/powerpoint/2010/main" val="1700902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6B1C819-144E-FD48-841D-2BB537339983}"/>
              </a:ext>
            </a:extLst>
          </p:cNvPr>
          <p:cNvGrpSpPr/>
          <p:nvPr/>
        </p:nvGrpSpPr>
        <p:grpSpPr>
          <a:xfrm>
            <a:off x="2738497" y="2619315"/>
            <a:ext cx="1686585" cy="2062479"/>
            <a:chOff x="838200" y="4363055"/>
            <a:chExt cx="1686585" cy="2062479"/>
          </a:xfrm>
        </p:grpSpPr>
        <p:pic>
          <p:nvPicPr>
            <p:cNvPr id="5" name="Picture 8">
              <a:extLst>
                <a:ext uri="{FF2B5EF4-FFF2-40B4-BE49-F238E27FC236}">
                  <a16:creationId xmlns:a16="http://schemas.microsoft.com/office/drawing/2014/main" id="{A3453456-6FC1-AF47-A9F0-57DCB13EB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363055"/>
              <a:ext cx="1686585" cy="16865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9DBD25-8D36-0248-B26F-35BB0FE9B7B0}"/>
                </a:ext>
              </a:extLst>
            </p:cNvPr>
            <p:cNvSpPr txBox="1"/>
            <p:nvPr/>
          </p:nvSpPr>
          <p:spPr>
            <a:xfrm>
              <a:off x="1308079" y="6025424"/>
              <a:ext cx="748923" cy="400110"/>
            </a:xfrm>
            <a:prstGeom prst="rect">
              <a:avLst/>
            </a:prstGeom>
            <a:noFill/>
          </p:spPr>
          <p:txBody>
            <a:bodyPr wrap="none" rtlCol="0">
              <a:spAutoFit/>
            </a:bodyPr>
            <a:lstStyle/>
            <a:p>
              <a:r>
                <a:rPr lang="en-US" sz="2000" dirty="0"/>
                <a:t>Emily</a:t>
              </a:r>
            </a:p>
          </p:txBody>
        </p:sp>
      </p:grpSp>
      <p:grpSp>
        <p:nvGrpSpPr>
          <p:cNvPr id="7" name="Group 6">
            <a:extLst>
              <a:ext uri="{FF2B5EF4-FFF2-40B4-BE49-F238E27FC236}">
                <a16:creationId xmlns:a16="http://schemas.microsoft.com/office/drawing/2014/main" id="{51E9D1B1-D07B-CB42-82D6-65B2DE5D49C2}"/>
              </a:ext>
            </a:extLst>
          </p:cNvPr>
          <p:cNvGrpSpPr/>
          <p:nvPr/>
        </p:nvGrpSpPr>
        <p:grpSpPr>
          <a:xfrm>
            <a:off x="5252707" y="2619315"/>
            <a:ext cx="1686585" cy="2076993"/>
            <a:chOff x="3352410" y="4363055"/>
            <a:chExt cx="1686585" cy="2076993"/>
          </a:xfrm>
        </p:grpSpPr>
        <p:pic>
          <p:nvPicPr>
            <p:cNvPr id="8" name="Picture 10">
              <a:extLst>
                <a:ext uri="{FF2B5EF4-FFF2-40B4-BE49-F238E27FC236}">
                  <a16:creationId xmlns:a16="http://schemas.microsoft.com/office/drawing/2014/main" id="{ECFF89F5-4820-F24B-8D54-C3D1BF23E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410" y="4363055"/>
              <a:ext cx="1686585" cy="16865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4F7386B-D89B-5B46-8D3E-CBDB39C49082}"/>
                </a:ext>
              </a:extLst>
            </p:cNvPr>
            <p:cNvSpPr txBox="1"/>
            <p:nvPr/>
          </p:nvSpPr>
          <p:spPr>
            <a:xfrm>
              <a:off x="3825248" y="6039938"/>
              <a:ext cx="740908" cy="400110"/>
            </a:xfrm>
            <a:prstGeom prst="rect">
              <a:avLst/>
            </a:prstGeom>
            <a:noFill/>
          </p:spPr>
          <p:txBody>
            <a:bodyPr wrap="none" rtlCol="0">
              <a:spAutoFit/>
            </a:bodyPr>
            <a:lstStyle/>
            <a:p>
              <a:r>
                <a:rPr lang="en-US" sz="2000" dirty="0"/>
                <a:t>Arina</a:t>
              </a:r>
            </a:p>
          </p:txBody>
        </p:sp>
      </p:grpSp>
      <p:grpSp>
        <p:nvGrpSpPr>
          <p:cNvPr id="10" name="Group 9">
            <a:extLst>
              <a:ext uri="{FF2B5EF4-FFF2-40B4-BE49-F238E27FC236}">
                <a16:creationId xmlns:a16="http://schemas.microsoft.com/office/drawing/2014/main" id="{E9F66693-A1CA-AE44-9A49-1B2779C23C6B}"/>
              </a:ext>
            </a:extLst>
          </p:cNvPr>
          <p:cNvGrpSpPr/>
          <p:nvPr/>
        </p:nvGrpSpPr>
        <p:grpSpPr>
          <a:xfrm>
            <a:off x="7764822" y="2619314"/>
            <a:ext cx="1686585" cy="2057074"/>
            <a:chOff x="5864525" y="4363054"/>
            <a:chExt cx="1686585" cy="2057074"/>
          </a:xfrm>
        </p:grpSpPr>
        <p:pic>
          <p:nvPicPr>
            <p:cNvPr id="11" name="Picture 6">
              <a:extLst>
                <a:ext uri="{FF2B5EF4-FFF2-40B4-BE49-F238E27FC236}">
                  <a16:creationId xmlns:a16="http://schemas.microsoft.com/office/drawing/2014/main" id="{7064EDD3-6062-7F4D-9103-41612D854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525" y="4363054"/>
              <a:ext cx="1686585" cy="16865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92FF843-E035-5E43-A237-BCE502D106C8}"/>
                </a:ext>
              </a:extLst>
            </p:cNvPr>
            <p:cNvSpPr txBox="1"/>
            <p:nvPr/>
          </p:nvSpPr>
          <p:spPr>
            <a:xfrm>
              <a:off x="6323160" y="6020018"/>
              <a:ext cx="769313" cy="400110"/>
            </a:xfrm>
            <a:prstGeom prst="rect">
              <a:avLst/>
            </a:prstGeom>
            <a:noFill/>
          </p:spPr>
          <p:txBody>
            <a:bodyPr wrap="none" rtlCol="0">
              <a:spAutoFit/>
            </a:bodyPr>
            <a:lstStyle/>
            <a:p>
              <a:r>
                <a:rPr lang="en-US" sz="2000" dirty="0"/>
                <a:t>Sarah</a:t>
              </a:r>
            </a:p>
          </p:txBody>
        </p:sp>
      </p:grpSp>
    </p:spTree>
    <p:extLst>
      <p:ext uri="{BB962C8B-B14F-4D97-AF65-F5344CB8AC3E}">
        <p14:creationId xmlns:p14="http://schemas.microsoft.com/office/powerpoint/2010/main" val="3099763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5696-F16B-1349-B5EA-D5DA67829749}"/>
              </a:ext>
            </a:extLst>
          </p:cNvPr>
          <p:cNvSpPr>
            <a:spLocks noGrp="1"/>
          </p:cNvSpPr>
          <p:nvPr>
            <p:ph type="title"/>
          </p:nvPr>
        </p:nvSpPr>
        <p:spPr>
          <a:xfrm>
            <a:off x="1008321" y="481972"/>
            <a:ext cx="10515600" cy="1325563"/>
          </a:xfrm>
        </p:spPr>
        <p:txBody>
          <a:bodyPr>
            <a:normAutofit/>
          </a:bodyPr>
          <a:lstStyle/>
          <a:p>
            <a:r>
              <a:rPr lang="en-US" dirty="0"/>
              <a:t>Openness</a:t>
            </a:r>
          </a:p>
        </p:txBody>
      </p:sp>
      <p:sp>
        <p:nvSpPr>
          <p:cNvPr id="3" name="Content Placeholder 2">
            <a:extLst>
              <a:ext uri="{FF2B5EF4-FFF2-40B4-BE49-F238E27FC236}">
                <a16:creationId xmlns:a16="http://schemas.microsoft.com/office/drawing/2014/main" id="{C9034EAC-D99C-564B-8B96-99A5D6769277}"/>
              </a:ext>
            </a:extLst>
          </p:cNvPr>
          <p:cNvSpPr>
            <a:spLocks noGrp="1"/>
          </p:cNvSpPr>
          <p:nvPr>
            <p:ph idx="1"/>
          </p:nvPr>
        </p:nvSpPr>
        <p:spPr>
          <a:xfrm>
            <a:off x="838200" y="1807535"/>
            <a:ext cx="10515600" cy="4851682"/>
          </a:xfrm>
        </p:spPr>
        <p:txBody>
          <a:bodyPr>
            <a:normAutofit/>
          </a:bodyPr>
          <a:lstStyle/>
          <a:p>
            <a:r>
              <a:rPr lang="en-US" dirty="0">
                <a:cs typeface="Times New Roman" panose="02020603050405020304" pitchFamily="18" charset="0"/>
              </a:rPr>
              <a:t>We seek to be open-minded and curious. This means we </a:t>
            </a:r>
            <a:r>
              <a:rPr lang="en-US" b="1" dirty="0">
                <a:cs typeface="Times New Roman" panose="02020603050405020304" pitchFamily="18" charset="0"/>
              </a:rPr>
              <a:t>listen to new ideas</a:t>
            </a:r>
            <a:r>
              <a:rPr lang="en-US" dirty="0">
                <a:cs typeface="Times New Roman" panose="02020603050405020304" pitchFamily="18" charset="0"/>
              </a:rPr>
              <a:t>, </a:t>
            </a:r>
            <a:r>
              <a:rPr lang="en-US" b="1" dirty="0">
                <a:cs typeface="Times New Roman" panose="02020603050405020304" pitchFamily="18" charset="0"/>
              </a:rPr>
              <a:t>celebrate differences</a:t>
            </a:r>
            <a:r>
              <a:rPr lang="en-US" dirty="0">
                <a:cs typeface="Times New Roman" panose="02020603050405020304" pitchFamily="18" charset="0"/>
              </a:rPr>
              <a:t>, and </a:t>
            </a:r>
            <a:r>
              <a:rPr lang="en-US" b="1" dirty="0">
                <a:cs typeface="Times New Roman" panose="02020603050405020304" pitchFamily="18" charset="0"/>
              </a:rPr>
              <a:t>operate with humility</a:t>
            </a:r>
            <a:r>
              <a:rPr lang="en-US" dirty="0">
                <a:cs typeface="Times New Roman" panose="02020603050405020304" pitchFamily="18" charset="0"/>
              </a:rPr>
              <a:t>.</a:t>
            </a:r>
          </a:p>
          <a:p>
            <a:endParaRPr lang="en-US" dirty="0">
              <a:cs typeface="Times New Roman" panose="02020603050405020304" pitchFamily="18" charset="0"/>
            </a:endParaRPr>
          </a:p>
          <a:p>
            <a:pPr marL="285750" indent="-285750">
              <a:buFontTx/>
              <a:buChar char="-"/>
            </a:pPr>
            <a:r>
              <a:rPr lang="en-US" dirty="0">
                <a:cs typeface="Times New Roman" panose="02020603050405020304" pitchFamily="18" charset="0"/>
              </a:rPr>
              <a:t>The importance of diversity</a:t>
            </a:r>
          </a:p>
          <a:p>
            <a:pPr marL="285750" indent="-285750">
              <a:buFontTx/>
              <a:buChar char="-"/>
            </a:pPr>
            <a:r>
              <a:rPr lang="en-US" dirty="0">
                <a:cs typeface="Times New Roman" panose="02020603050405020304" pitchFamily="18" charset="0"/>
              </a:rPr>
              <a:t>A two-sided coin</a:t>
            </a:r>
          </a:p>
          <a:p>
            <a:pPr marL="742950" lvl="1" indent="-285750">
              <a:buFontTx/>
              <a:buChar char="-"/>
            </a:pPr>
            <a:r>
              <a:rPr lang="en-US" dirty="0">
                <a:cs typeface="Times New Roman" panose="02020603050405020304" pitchFamily="18" charset="0"/>
              </a:rPr>
              <a:t>Listening to what others have to say</a:t>
            </a:r>
          </a:p>
          <a:p>
            <a:pPr marL="742950" lvl="1" indent="-285750">
              <a:buFontTx/>
              <a:buChar char="-"/>
            </a:pPr>
            <a:r>
              <a:rPr lang="en-US" dirty="0">
                <a:cs typeface="Times New Roman" panose="02020603050405020304" pitchFamily="18" charset="0"/>
              </a:rPr>
              <a:t>Sharing your ideas openly</a:t>
            </a:r>
          </a:p>
        </p:txBody>
      </p:sp>
      <p:pic>
        <p:nvPicPr>
          <p:cNvPr id="5" name="Picture 4">
            <a:extLst>
              <a:ext uri="{FF2B5EF4-FFF2-40B4-BE49-F238E27FC236}">
                <a16:creationId xmlns:a16="http://schemas.microsoft.com/office/drawing/2014/main" id="{6EE0BAFA-8623-D247-A870-56699D9D3045}"/>
              </a:ext>
            </a:extLst>
          </p:cNvPr>
          <p:cNvPicPr>
            <a:picLocks noChangeAspect="1"/>
          </p:cNvPicPr>
          <p:nvPr/>
        </p:nvPicPr>
        <p:blipFill>
          <a:blip r:embed="rId2"/>
          <a:stretch>
            <a:fillRect/>
          </a:stretch>
        </p:blipFill>
        <p:spPr>
          <a:xfrm flipH="1">
            <a:off x="8092248" y="3046230"/>
            <a:ext cx="2632461" cy="3429000"/>
          </a:xfrm>
          <a:prstGeom prst="rect">
            <a:avLst/>
          </a:prstGeom>
        </p:spPr>
      </p:pic>
    </p:spTree>
    <p:extLst>
      <p:ext uri="{BB962C8B-B14F-4D97-AF65-F5344CB8AC3E}">
        <p14:creationId xmlns:p14="http://schemas.microsoft.com/office/powerpoint/2010/main" val="3741164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5696-F16B-1349-B5EA-D5DA67829749}"/>
              </a:ext>
            </a:extLst>
          </p:cNvPr>
          <p:cNvSpPr>
            <a:spLocks noGrp="1"/>
          </p:cNvSpPr>
          <p:nvPr>
            <p:ph type="title"/>
          </p:nvPr>
        </p:nvSpPr>
        <p:spPr>
          <a:xfrm>
            <a:off x="1008321" y="481972"/>
            <a:ext cx="10515600" cy="1325563"/>
          </a:xfrm>
        </p:spPr>
        <p:txBody>
          <a:bodyPr>
            <a:normAutofit/>
          </a:bodyPr>
          <a:lstStyle/>
          <a:p>
            <a:r>
              <a:rPr lang="en-US" dirty="0"/>
              <a:t>Openness</a:t>
            </a:r>
          </a:p>
        </p:txBody>
      </p:sp>
      <p:sp>
        <p:nvSpPr>
          <p:cNvPr id="3" name="Content Placeholder 2">
            <a:extLst>
              <a:ext uri="{FF2B5EF4-FFF2-40B4-BE49-F238E27FC236}">
                <a16:creationId xmlns:a16="http://schemas.microsoft.com/office/drawing/2014/main" id="{C9034EAC-D99C-564B-8B96-99A5D6769277}"/>
              </a:ext>
            </a:extLst>
          </p:cNvPr>
          <p:cNvSpPr>
            <a:spLocks noGrp="1"/>
          </p:cNvSpPr>
          <p:nvPr>
            <p:ph idx="1"/>
          </p:nvPr>
        </p:nvSpPr>
        <p:spPr>
          <a:xfrm>
            <a:off x="838200" y="1807535"/>
            <a:ext cx="10515600" cy="4851682"/>
          </a:xfrm>
        </p:spPr>
        <p:txBody>
          <a:bodyPr>
            <a:normAutofit/>
          </a:bodyPr>
          <a:lstStyle/>
          <a:p>
            <a:r>
              <a:rPr lang="en-US" b="1" dirty="0">
                <a:cs typeface="Times New Roman" panose="02020603050405020304" pitchFamily="18" charset="0"/>
              </a:rPr>
              <a:t>We believe in open, transparent, and reproducible science, and we demonstrate these beliefs in the honest and transparent way that we conduct our work.</a:t>
            </a:r>
          </a:p>
          <a:p>
            <a:endParaRPr lang="en-US" b="1" dirty="0">
              <a:cs typeface="Times New Roman" panose="02020603050405020304" pitchFamily="18" charset="0"/>
            </a:endParaRPr>
          </a:p>
          <a:p>
            <a:pPr marL="285750" indent="-285750">
              <a:buFontTx/>
              <a:buChar char="-"/>
            </a:pPr>
            <a:r>
              <a:rPr lang="en-US" dirty="0">
                <a:cs typeface="Times New Roman" panose="02020603050405020304" pitchFamily="18" charset="0"/>
              </a:rPr>
              <a:t>Clear communication every step of the way</a:t>
            </a:r>
          </a:p>
          <a:p>
            <a:pPr marL="285750" indent="-285750">
              <a:buFontTx/>
              <a:buChar char="-"/>
            </a:pPr>
            <a:r>
              <a:rPr lang="en-US" dirty="0">
                <a:cs typeface="Times New Roman" panose="02020603050405020304" pitchFamily="18" charset="0"/>
              </a:rPr>
              <a:t>Communicating our successes, failures, suggestions, and questions</a:t>
            </a:r>
          </a:p>
          <a:p>
            <a:pPr marL="285750" indent="-285750">
              <a:buFontTx/>
              <a:buChar char="-"/>
            </a:pPr>
            <a:r>
              <a:rPr lang="en-US" dirty="0">
                <a:cs typeface="Times New Roman" panose="02020603050405020304" pitchFamily="18" charset="0"/>
              </a:rPr>
              <a:t>Open science framework</a:t>
            </a:r>
          </a:p>
        </p:txBody>
      </p:sp>
      <p:sp>
        <p:nvSpPr>
          <p:cNvPr id="4" name="TextBox 3">
            <a:extLst>
              <a:ext uri="{FF2B5EF4-FFF2-40B4-BE49-F238E27FC236}">
                <a16:creationId xmlns:a16="http://schemas.microsoft.com/office/drawing/2014/main" id="{6E8BC931-F7C7-2742-BD9D-6A32DF26C8FB}"/>
              </a:ext>
            </a:extLst>
          </p:cNvPr>
          <p:cNvSpPr txBox="1"/>
          <p:nvPr/>
        </p:nvSpPr>
        <p:spPr>
          <a:xfrm>
            <a:off x="3048786" y="5542551"/>
            <a:ext cx="6094428" cy="954107"/>
          </a:xfrm>
          <a:prstGeom prst="rect">
            <a:avLst/>
          </a:prstGeom>
          <a:noFill/>
        </p:spPr>
        <p:txBody>
          <a:bodyPr wrap="square">
            <a:spAutoFit/>
          </a:bodyPr>
          <a:lstStyle/>
          <a:p>
            <a:pPr algn="ctr"/>
            <a:r>
              <a:rPr lang="en-US" sz="2800" dirty="0">
                <a:latin typeface="Calibri" panose="020F0502020204030204" pitchFamily="34" charset="0"/>
                <a:cs typeface="Calibri" panose="020F0502020204030204" pitchFamily="34" charset="0"/>
              </a:rPr>
              <a:t>Openness is a powerful tool that </a:t>
            </a:r>
            <a:r>
              <a:rPr lang="en-US" sz="2800" b="1" dirty="0">
                <a:latin typeface="Calibri" panose="020F0502020204030204" pitchFamily="34" charset="0"/>
                <a:cs typeface="Calibri" panose="020F0502020204030204" pitchFamily="34" charset="0"/>
              </a:rPr>
              <a:t>opens doors</a:t>
            </a:r>
            <a:r>
              <a:rPr lang="en-US" sz="2800" dirty="0">
                <a:latin typeface="Calibri" panose="020F0502020204030204" pitchFamily="34" charset="0"/>
                <a:cs typeface="Calibri" panose="020F0502020204030204" pitchFamily="34" charset="0"/>
              </a:rPr>
              <a:t> and </a:t>
            </a:r>
            <a:r>
              <a:rPr lang="en-US" sz="2800" b="1" dirty="0">
                <a:latin typeface="Calibri" panose="020F0502020204030204" pitchFamily="34" charset="0"/>
                <a:cs typeface="Calibri" panose="020F0502020204030204" pitchFamily="34" charset="0"/>
              </a:rPr>
              <a:t>invites collaboration</a:t>
            </a:r>
          </a:p>
        </p:txBody>
      </p:sp>
      <p:pic>
        <p:nvPicPr>
          <p:cNvPr id="5" name="Picture 4">
            <a:extLst>
              <a:ext uri="{FF2B5EF4-FFF2-40B4-BE49-F238E27FC236}">
                <a16:creationId xmlns:a16="http://schemas.microsoft.com/office/drawing/2014/main" id="{282B0ED3-1EF0-644A-971F-62F87C98470E}"/>
              </a:ext>
            </a:extLst>
          </p:cNvPr>
          <p:cNvPicPr>
            <a:picLocks noChangeAspect="1"/>
          </p:cNvPicPr>
          <p:nvPr/>
        </p:nvPicPr>
        <p:blipFill>
          <a:blip r:embed="rId2"/>
          <a:stretch>
            <a:fillRect/>
          </a:stretch>
        </p:blipFill>
        <p:spPr>
          <a:xfrm>
            <a:off x="0" y="5453767"/>
            <a:ext cx="1722474" cy="1370212"/>
          </a:xfrm>
          <a:prstGeom prst="rect">
            <a:avLst/>
          </a:prstGeom>
        </p:spPr>
      </p:pic>
      <p:pic>
        <p:nvPicPr>
          <p:cNvPr id="6" name="Picture 5">
            <a:extLst>
              <a:ext uri="{FF2B5EF4-FFF2-40B4-BE49-F238E27FC236}">
                <a16:creationId xmlns:a16="http://schemas.microsoft.com/office/drawing/2014/main" id="{8E183A9A-C747-BD42-BC56-2C307A243E4A}"/>
              </a:ext>
            </a:extLst>
          </p:cNvPr>
          <p:cNvPicPr>
            <a:picLocks noChangeAspect="1"/>
          </p:cNvPicPr>
          <p:nvPr/>
        </p:nvPicPr>
        <p:blipFill>
          <a:blip r:embed="rId3"/>
          <a:stretch>
            <a:fillRect/>
          </a:stretch>
        </p:blipFill>
        <p:spPr>
          <a:xfrm flipH="1">
            <a:off x="11084360" y="5398293"/>
            <a:ext cx="1051919" cy="1370212"/>
          </a:xfrm>
          <a:prstGeom prst="rect">
            <a:avLst/>
          </a:prstGeom>
        </p:spPr>
      </p:pic>
    </p:spTree>
    <p:extLst>
      <p:ext uri="{BB962C8B-B14F-4D97-AF65-F5344CB8AC3E}">
        <p14:creationId xmlns:p14="http://schemas.microsoft.com/office/powerpoint/2010/main" val="400605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ale Svg Weight Scale Svg Silhouette Cutting File Justice image 0">
            <a:extLst>
              <a:ext uri="{FF2B5EF4-FFF2-40B4-BE49-F238E27FC236}">
                <a16:creationId xmlns:a16="http://schemas.microsoft.com/office/drawing/2014/main" id="{48C30B26-1521-9243-97D7-9473285A6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5628" y="0"/>
            <a:ext cx="2516372" cy="1888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9E5696-F16B-1349-B5EA-D5DA67829749}"/>
              </a:ext>
            </a:extLst>
          </p:cNvPr>
          <p:cNvSpPr>
            <a:spLocks noGrp="1"/>
          </p:cNvSpPr>
          <p:nvPr>
            <p:ph type="title"/>
          </p:nvPr>
        </p:nvSpPr>
        <p:spPr>
          <a:xfrm>
            <a:off x="1008321" y="481972"/>
            <a:ext cx="10515600" cy="1325563"/>
          </a:xfrm>
        </p:spPr>
        <p:txBody>
          <a:bodyPr>
            <a:normAutofit/>
          </a:bodyPr>
          <a:lstStyle/>
          <a:p>
            <a:r>
              <a:rPr lang="en-US" dirty="0"/>
              <a:t>Accountability</a:t>
            </a:r>
          </a:p>
        </p:txBody>
      </p:sp>
      <p:sp>
        <p:nvSpPr>
          <p:cNvPr id="3" name="Content Placeholder 2">
            <a:extLst>
              <a:ext uri="{FF2B5EF4-FFF2-40B4-BE49-F238E27FC236}">
                <a16:creationId xmlns:a16="http://schemas.microsoft.com/office/drawing/2014/main" id="{C9034EAC-D99C-564B-8B96-99A5D6769277}"/>
              </a:ext>
            </a:extLst>
          </p:cNvPr>
          <p:cNvSpPr>
            <a:spLocks noGrp="1"/>
          </p:cNvSpPr>
          <p:nvPr>
            <p:ph idx="1"/>
          </p:nvPr>
        </p:nvSpPr>
        <p:spPr>
          <a:xfrm>
            <a:off x="838200" y="1807535"/>
            <a:ext cx="10515600" cy="4851682"/>
          </a:xfrm>
        </p:spPr>
        <p:txBody>
          <a:bodyPr>
            <a:normAutofit/>
          </a:bodyPr>
          <a:lstStyle/>
          <a:p>
            <a:r>
              <a:rPr lang="en-US" dirty="0">
                <a:cs typeface="Times New Roman" panose="02020603050405020304" pitchFamily="18" charset="0"/>
              </a:rPr>
              <a:t>We operate with integrity in order to merit the </a:t>
            </a:r>
            <a:r>
              <a:rPr lang="en-US" b="1" dirty="0">
                <a:cs typeface="Times New Roman" panose="02020603050405020304" pitchFamily="18" charset="0"/>
              </a:rPr>
              <a:t>trust of our colleagues</a:t>
            </a:r>
            <a:r>
              <a:rPr lang="en-US" dirty="0">
                <a:cs typeface="Times New Roman" panose="02020603050405020304" pitchFamily="18" charset="0"/>
              </a:rPr>
              <a:t>, protect the </a:t>
            </a:r>
            <a:r>
              <a:rPr lang="en-US" b="1" dirty="0">
                <a:cs typeface="Times New Roman" panose="02020603050405020304" pitchFamily="18" charset="0"/>
              </a:rPr>
              <a:t>rights of our participants</a:t>
            </a:r>
            <a:r>
              <a:rPr lang="en-US" dirty="0">
                <a:cs typeface="Times New Roman" panose="02020603050405020304" pitchFamily="18" charset="0"/>
              </a:rPr>
              <a:t>, and uphold </a:t>
            </a:r>
            <a:r>
              <a:rPr lang="en-US" b="1" dirty="0">
                <a:cs typeface="Times New Roman" panose="02020603050405020304" pitchFamily="18" charset="0"/>
              </a:rPr>
              <a:t>public trust in science</a:t>
            </a:r>
            <a:r>
              <a:rPr lang="en-US" dirty="0">
                <a:cs typeface="Times New Roman" panose="02020603050405020304" pitchFamily="18" charset="0"/>
              </a:rPr>
              <a:t>.</a:t>
            </a:r>
          </a:p>
          <a:p>
            <a:endParaRPr lang="en-US" dirty="0">
              <a:cs typeface="Times New Roman" panose="02020603050405020304" pitchFamily="18" charset="0"/>
            </a:endParaRPr>
          </a:p>
          <a:p>
            <a:pPr marL="285750" indent="-285750">
              <a:buFontTx/>
              <a:buChar char="-"/>
            </a:pPr>
            <a:r>
              <a:rPr lang="en-US" dirty="0">
                <a:cs typeface="Times New Roman" panose="02020603050405020304" pitchFamily="18" charset="0"/>
              </a:rPr>
              <a:t>Acknowledge mistakes</a:t>
            </a:r>
          </a:p>
          <a:p>
            <a:pPr marL="285750" indent="-285750">
              <a:buFontTx/>
              <a:buChar char="-"/>
            </a:pPr>
            <a:r>
              <a:rPr lang="en-US" dirty="0">
                <a:cs typeface="Times New Roman" panose="02020603050405020304" pitchFamily="18" charset="0"/>
              </a:rPr>
              <a:t>Produce credible research (literature review, methods, etc.)</a:t>
            </a:r>
          </a:p>
          <a:p>
            <a:pPr marL="285750" indent="-285750">
              <a:buFontTx/>
              <a:buChar char="-"/>
            </a:pPr>
            <a:r>
              <a:rPr lang="en-US" dirty="0">
                <a:cs typeface="Times New Roman" panose="02020603050405020304" pitchFamily="18" charset="0"/>
              </a:rPr>
              <a:t>Complete necessary training</a:t>
            </a:r>
          </a:p>
          <a:p>
            <a:pPr marL="285750" indent="-285750">
              <a:buFontTx/>
              <a:buChar char="-"/>
            </a:pPr>
            <a:r>
              <a:rPr lang="en-US" dirty="0">
                <a:cs typeface="Times New Roman" panose="02020603050405020304" pitchFamily="18" charset="0"/>
              </a:rPr>
              <a:t>Employ best practices to ensure protection of research participants (informed consent, confidentiality, storage of data, debriefing, etc.)</a:t>
            </a:r>
          </a:p>
        </p:txBody>
      </p:sp>
    </p:spTree>
    <p:extLst>
      <p:ext uri="{BB962C8B-B14F-4D97-AF65-F5344CB8AC3E}">
        <p14:creationId xmlns:p14="http://schemas.microsoft.com/office/powerpoint/2010/main" val="11711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5696-F16B-1349-B5EA-D5DA67829749}"/>
              </a:ext>
            </a:extLst>
          </p:cNvPr>
          <p:cNvSpPr>
            <a:spLocks noGrp="1"/>
          </p:cNvSpPr>
          <p:nvPr>
            <p:ph type="title"/>
          </p:nvPr>
        </p:nvSpPr>
        <p:spPr>
          <a:xfrm>
            <a:off x="1008321" y="481972"/>
            <a:ext cx="10515600" cy="1325563"/>
          </a:xfrm>
        </p:spPr>
        <p:txBody>
          <a:bodyPr>
            <a:normAutofit/>
          </a:bodyPr>
          <a:lstStyle/>
          <a:p>
            <a:r>
              <a:rPr lang="en-US" dirty="0"/>
              <a:t>Accountability</a:t>
            </a:r>
          </a:p>
        </p:txBody>
      </p:sp>
      <p:sp>
        <p:nvSpPr>
          <p:cNvPr id="3" name="Content Placeholder 2">
            <a:extLst>
              <a:ext uri="{FF2B5EF4-FFF2-40B4-BE49-F238E27FC236}">
                <a16:creationId xmlns:a16="http://schemas.microsoft.com/office/drawing/2014/main" id="{C9034EAC-D99C-564B-8B96-99A5D6769277}"/>
              </a:ext>
            </a:extLst>
          </p:cNvPr>
          <p:cNvSpPr>
            <a:spLocks noGrp="1"/>
          </p:cNvSpPr>
          <p:nvPr>
            <p:ph idx="1"/>
          </p:nvPr>
        </p:nvSpPr>
        <p:spPr>
          <a:xfrm>
            <a:off x="838200" y="2169041"/>
            <a:ext cx="10515600" cy="4490175"/>
          </a:xfrm>
        </p:spPr>
        <p:txBody>
          <a:bodyPr>
            <a:normAutofit/>
          </a:bodyPr>
          <a:lstStyle/>
          <a:p>
            <a:r>
              <a:rPr lang="en-US" b="1" dirty="0">
                <a:cs typeface="Times New Roman" panose="02020603050405020304" pitchFamily="18" charset="0"/>
              </a:rPr>
              <a:t>We fulfill the promises we make to one another.</a:t>
            </a:r>
          </a:p>
          <a:p>
            <a:endParaRPr lang="en-US" b="1" dirty="0">
              <a:cs typeface="Times New Roman" panose="02020603050405020304" pitchFamily="18" charset="0"/>
            </a:endParaRPr>
          </a:p>
          <a:p>
            <a:pPr marL="285750" indent="-285750">
              <a:buFontTx/>
              <a:buChar char="-"/>
            </a:pPr>
            <a:r>
              <a:rPr lang="en-US" dirty="0">
                <a:cs typeface="Times New Roman" panose="02020603050405020304" pitchFamily="18" charset="0"/>
              </a:rPr>
              <a:t>Attending scheduled meetings </a:t>
            </a:r>
          </a:p>
          <a:p>
            <a:pPr marL="285750" indent="-285750">
              <a:buFontTx/>
              <a:buChar char="-"/>
            </a:pPr>
            <a:r>
              <a:rPr lang="en-US" dirty="0">
                <a:cs typeface="Times New Roman" panose="02020603050405020304" pitchFamily="18" charset="0"/>
              </a:rPr>
              <a:t>Maintaining open communication</a:t>
            </a:r>
          </a:p>
          <a:p>
            <a:pPr marL="285750" indent="-285750">
              <a:buFontTx/>
              <a:buChar char="-"/>
            </a:pPr>
            <a:r>
              <a:rPr lang="en-US" dirty="0">
                <a:cs typeface="Times New Roman" panose="02020603050405020304" pitchFamily="18" charset="0"/>
              </a:rPr>
              <a:t>Advanced notice</a:t>
            </a:r>
          </a:p>
          <a:p>
            <a:pPr marL="285750" indent="-285750">
              <a:buFontTx/>
              <a:buChar char="-"/>
            </a:pPr>
            <a:r>
              <a:rPr lang="en-US" dirty="0">
                <a:cs typeface="Times New Roman" panose="02020603050405020304" pitchFamily="18" charset="0"/>
              </a:rPr>
              <a:t>Completing tasks in a timely manner</a:t>
            </a:r>
          </a:p>
        </p:txBody>
      </p:sp>
      <p:pic>
        <p:nvPicPr>
          <p:cNvPr id="5" name="Picture 2" descr="Scale Svg Weight Scale Svg Silhouette Cutting File Justice image 0">
            <a:extLst>
              <a:ext uri="{FF2B5EF4-FFF2-40B4-BE49-F238E27FC236}">
                <a16:creationId xmlns:a16="http://schemas.microsoft.com/office/drawing/2014/main" id="{4B7EC702-49E6-BD48-8109-304490452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5628" y="0"/>
            <a:ext cx="2516372" cy="18889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1270E56-425E-6E4E-8C1E-3F751B37E147}"/>
              </a:ext>
            </a:extLst>
          </p:cNvPr>
          <p:cNvPicPr>
            <a:picLocks noChangeAspect="1"/>
          </p:cNvPicPr>
          <p:nvPr/>
        </p:nvPicPr>
        <p:blipFill>
          <a:blip r:embed="rId3"/>
          <a:stretch>
            <a:fillRect/>
          </a:stretch>
        </p:blipFill>
        <p:spPr>
          <a:xfrm>
            <a:off x="7783033" y="3151922"/>
            <a:ext cx="4408967" cy="3507294"/>
          </a:xfrm>
          <a:prstGeom prst="rect">
            <a:avLst/>
          </a:prstGeom>
        </p:spPr>
      </p:pic>
    </p:spTree>
    <p:extLst>
      <p:ext uri="{BB962C8B-B14F-4D97-AF65-F5344CB8AC3E}">
        <p14:creationId xmlns:p14="http://schemas.microsoft.com/office/powerpoint/2010/main" val="2193181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5696-F16B-1349-B5EA-D5DA67829749}"/>
              </a:ext>
            </a:extLst>
          </p:cNvPr>
          <p:cNvSpPr>
            <a:spLocks noGrp="1"/>
          </p:cNvSpPr>
          <p:nvPr>
            <p:ph type="title"/>
          </p:nvPr>
        </p:nvSpPr>
        <p:spPr>
          <a:xfrm>
            <a:off x="1008321" y="481972"/>
            <a:ext cx="10515600" cy="1325563"/>
          </a:xfrm>
        </p:spPr>
        <p:txBody>
          <a:bodyPr>
            <a:normAutofit/>
          </a:bodyPr>
          <a:lstStyle/>
          <a:p>
            <a:r>
              <a:rPr lang="en-US" dirty="0"/>
              <a:t>Respect</a:t>
            </a:r>
          </a:p>
        </p:txBody>
      </p:sp>
      <p:sp>
        <p:nvSpPr>
          <p:cNvPr id="3" name="Content Placeholder 2">
            <a:extLst>
              <a:ext uri="{FF2B5EF4-FFF2-40B4-BE49-F238E27FC236}">
                <a16:creationId xmlns:a16="http://schemas.microsoft.com/office/drawing/2014/main" id="{C9034EAC-D99C-564B-8B96-99A5D6769277}"/>
              </a:ext>
            </a:extLst>
          </p:cNvPr>
          <p:cNvSpPr>
            <a:spLocks noGrp="1"/>
          </p:cNvSpPr>
          <p:nvPr>
            <p:ph idx="1"/>
          </p:nvPr>
        </p:nvSpPr>
        <p:spPr>
          <a:xfrm>
            <a:off x="838200" y="1807535"/>
            <a:ext cx="8497621" cy="4851682"/>
          </a:xfrm>
        </p:spPr>
        <p:txBody>
          <a:bodyPr>
            <a:normAutofit/>
          </a:bodyPr>
          <a:lstStyle/>
          <a:p>
            <a:r>
              <a:rPr lang="en-US" dirty="0"/>
              <a:t>We demonstrate professionalism in all our interactions with colleagues, participants, and administrators to acknowledge the value of their time and contributions.</a:t>
            </a:r>
          </a:p>
          <a:p>
            <a:endParaRPr lang="en-US" sz="1000" dirty="0"/>
          </a:p>
          <a:p>
            <a:pPr marL="285750" indent="-285750">
              <a:buFontTx/>
              <a:buChar char="-"/>
            </a:pPr>
            <a:r>
              <a:rPr lang="en-US" dirty="0">
                <a:cs typeface="Times New Roman" panose="02020603050405020304" pitchFamily="18" charset="0"/>
              </a:rPr>
              <a:t>Kindness, courtesy, politeness</a:t>
            </a:r>
          </a:p>
          <a:p>
            <a:pPr marL="285750" indent="-285750">
              <a:buFontTx/>
              <a:buChar char="-"/>
            </a:pPr>
            <a:r>
              <a:rPr lang="en-US" dirty="0">
                <a:cs typeface="Times New Roman" panose="02020603050405020304" pitchFamily="18" charset="0"/>
              </a:rPr>
              <a:t>Responsive to one another</a:t>
            </a:r>
          </a:p>
          <a:p>
            <a:pPr marL="285750" indent="-285750">
              <a:buFontTx/>
              <a:buChar char="-"/>
            </a:pPr>
            <a:r>
              <a:rPr lang="en-US" dirty="0">
                <a:cs typeface="Times New Roman" panose="02020603050405020304" pitchFamily="18" charset="0"/>
              </a:rPr>
              <a:t>Offer feedback</a:t>
            </a:r>
          </a:p>
          <a:p>
            <a:pPr marL="285750" indent="-285750">
              <a:buFontTx/>
              <a:buChar char="-"/>
            </a:pPr>
            <a:r>
              <a:rPr lang="en-US" dirty="0">
                <a:cs typeface="Times New Roman" panose="02020603050405020304" pitchFamily="18" charset="0"/>
              </a:rPr>
              <a:t>Different commitments</a:t>
            </a:r>
          </a:p>
          <a:p>
            <a:pPr marL="285750" indent="-285750">
              <a:buFontTx/>
              <a:buChar char="-"/>
            </a:pPr>
            <a:r>
              <a:rPr lang="en-US" dirty="0">
                <a:cs typeface="Times New Roman" panose="02020603050405020304" pitchFamily="18" charset="0"/>
              </a:rPr>
              <a:t>Share valuable ideas</a:t>
            </a:r>
          </a:p>
        </p:txBody>
      </p:sp>
      <p:pic>
        <p:nvPicPr>
          <p:cNvPr id="7" name="Picture 6">
            <a:extLst>
              <a:ext uri="{FF2B5EF4-FFF2-40B4-BE49-F238E27FC236}">
                <a16:creationId xmlns:a16="http://schemas.microsoft.com/office/drawing/2014/main" id="{CE4131C5-D8BD-6C4C-90B9-AE1C94518EEA}"/>
              </a:ext>
            </a:extLst>
          </p:cNvPr>
          <p:cNvPicPr>
            <a:picLocks noChangeAspect="1"/>
          </p:cNvPicPr>
          <p:nvPr/>
        </p:nvPicPr>
        <p:blipFill>
          <a:blip r:embed="rId2"/>
          <a:stretch>
            <a:fillRect/>
          </a:stretch>
        </p:blipFill>
        <p:spPr>
          <a:xfrm>
            <a:off x="9335821" y="198783"/>
            <a:ext cx="2681331" cy="2563037"/>
          </a:xfrm>
          <a:prstGeom prst="rect">
            <a:avLst/>
          </a:prstGeom>
        </p:spPr>
      </p:pic>
      <p:pic>
        <p:nvPicPr>
          <p:cNvPr id="8" name="Picture 7">
            <a:extLst>
              <a:ext uri="{FF2B5EF4-FFF2-40B4-BE49-F238E27FC236}">
                <a16:creationId xmlns:a16="http://schemas.microsoft.com/office/drawing/2014/main" id="{0F79A509-7874-4546-A43E-55E184A2F073}"/>
              </a:ext>
            </a:extLst>
          </p:cNvPr>
          <p:cNvPicPr>
            <a:picLocks noChangeAspect="1"/>
          </p:cNvPicPr>
          <p:nvPr/>
        </p:nvPicPr>
        <p:blipFill>
          <a:blip r:embed="rId3"/>
          <a:stretch>
            <a:fillRect/>
          </a:stretch>
        </p:blipFill>
        <p:spPr>
          <a:xfrm>
            <a:off x="9514728" y="4657060"/>
            <a:ext cx="2677272" cy="2129746"/>
          </a:xfrm>
          <a:prstGeom prst="rect">
            <a:avLst/>
          </a:prstGeom>
        </p:spPr>
      </p:pic>
    </p:spTree>
    <p:extLst>
      <p:ext uri="{BB962C8B-B14F-4D97-AF65-F5344CB8AC3E}">
        <p14:creationId xmlns:p14="http://schemas.microsoft.com/office/powerpoint/2010/main" val="191425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E9DD-FD55-BC43-8D26-44659B7C3AEF}"/>
              </a:ext>
            </a:extLst>
          </p:cNvPr>
          <p:cNvSpPr>
            <a:spLocks noGrp="1"/>
          </p:cNvSpPr>
          <p:nvPr>
            <p:ph type="title"/>
          </p:nvPr>
        </p:nvSpPr>
        <p:spPr>
          <a:xfrm>
            <a:off x="838200" y="2766218"/>
            <a:ext cx="10515600" cy="1325563"/>
          </a:xfrm>
        </p:spPr>
        <p:txBody>
          <a:bodyPr/>
          <a:lstStyle/>
          <a:p>
            <a:pPr algn="ctr"/>
            <a:r>
              <a:rPr lang="en-US" b="1" dirty="0"/>
              <a:t>Questions?</a:t>
            </a:r>
          </a:p>
        </p:txBody>
      </p:sp>
    </p:spTree>
    <p:extLst>
      <p:ext uri="{BB962C8B-B14F-4D97-AF65-F5344CB8AC3E}">
        <p14:creationId xmlns:p14="http://schemas.microsoft.com/office/powerpoint/2010/main" val="147651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ocial Service Background png download - 1024*1024 - Free Transparent  Social Work png Download. - CleanPNG / KissPNG">
            <a:extLst>
              <a:ext uri="{FF2B5EF4-FFF2-40B4-BE49-F238E27FC236}">
                <a16:creationId xmlns:a16="http://schemas.microsoft.com/office/drawing/2014/main" id="{94FAA592-7814-324F-BF67-3893B3727AA2}"/>
              </a:ext>
            </a:extLst>
          </p:cNvPr>
          <p:cNvPicPr>
            <a:picLocks noChangeAspect="1" noChangeArrowheads="1"/>
          </p:cNvPicPr>
          <p:nvPr/>
        </p:nvPicPr>
        <p:blipFill>
          <a:blip r:embed="rId2">
            <a:alphaModFix amt="51000"/>
            <a:extLst>
              <a:ext uri="{28A0092B-C50C-407E-A947-70E740481C1C}">
                <a14:useLocalDpi xmlns:a14="http://schemas.microsoft.com/office/drawing/2010/main" val="0"/>
              </a:ext>
            </a:extLst>
          </a:blip>
          <a:srcRect/>
          <a:stretch>
            <a:fillRect/>
          </a:stretch>
        </p:blipFill>
        <p:spPr bwMode="auto">
          <a:xfrm>
            <a:off x="9869386" y="-290616"/>
            <a:ext cx="2221015" cy="22210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380963-B640-294A-862E-C33EDB65EFFA}"/>
              </a:ext>
            </a:extLst>
          </p:cNvPr>
          <p:cNvSpPr>
            <a:spLocks noGrp="1"/>
          </p:cNvSpPr>
          <p:nvPr>
            <p:ph type="title"/>
          </p:nvPr>
        </p:nvSpPr>
        <p:spPr/>
        <p:txBody>
          <a:bodyPr/>
          <a:lstStyle/>
          <a:p>
            <a:pPr algn="ctr"/>
            <a:r>
              <a:rPr lang="en-US" dirty="0"/>
              <a:t>Why are we here?</a:t>
            </a:r>
          </a:p>
        </p:txBody>
      </p:sp>
      <p:sp>
        <p:nvSpPr>
          <p:cNvPr id="3" name="Content Placeholder 2">
            <a:extLst>
              <a:ext uri="{FF2B5EF4-FFF2-40B4-BE49-F238E27FC236}">
                <a16:creationId xmlns:a16="http://schemas.microsoft.com/office/drawing/2014/main" id="{6168E2CC-C422-294D-B0AD-B8A2F2F93FAC}"/>
              </a:ext>
            </a:extLst>
          </p:cNvPr>
          <p:cNvSpPr>
            <a:spLocks noGrp="1"/>
          </p:cNvSpPr>
          <p:nvPr>
            <p:ph idx="1"/>
          </p:nvPr>
        </p:nvSpPr>
        <p:spPr>
          <a:xfrm>
            <a:off x="1168400" y="2257425"/>
            <a:ext cx="10003971" cy="4351338"/>
          </a:xfrm>
        </p:spPr>
        <p:txBody>
          <a:bodyPr>
            <a:normAutofit fontScale="92500" lnSpcReduction="10000"/>
          </a:bodyPr>
          <a:lstStyle/>
          <a:p>
            <a:pPr marL="0" indent="0">
              <a:buNone/>
            </a:pPr>
            <a:r>
              <a:rPr lang="en-US" sz="3500" b="1" dirty="0"/>
              <a:t>1. To do great science that is fascinating at a basic level, but has enormous applied value to society as well</a:t>
            </a:r>
          </a:p>
          <a:p>
            <a:pPr marL="514350" indent="-514350">
              <a:buFont typeface="+mj-lt"/>
              <a:buAutoNum type="arabicPeriod"/>
            </a:pPr>
            <a:endParaRPr lang="en-US" sz="3500" b="1" dirty="0"/>
          </a:p>
          <a:p>
            <a:pPr marL="0" indent="0">
              <a:buNone/>
            </a:pPr>
            <a:r>
              <a:rPr lang="en-US" sz="3500" b="1" dirty="0"/>
              <a:t>2. To improve and develop our own skills and knowledge</a:t>
            </a:r>
          </a:p>
          <a:p>
            <a:pPr marL="0" indent="0">
              <a:buNone/>
            </a:pPr>
            <a:endParaRPr lang="en-US" dirty="0"/>
          </a:p>
          <a:p>
            <a:r>
              <a:rPr lang="en-US" dirty="0"/>
              <a:t>The research agenda of the NDC Lab focuses on cognitive control, guided by three inter-related questions:</a:t>
            </a:r>
          </a:p>
          <a:p>
            <a:pPr lvl="1"/>
            <a:r>
              <a:rPr lang="en-US" dirty="0"/>
              <a:t>What is cognitive control </a:t>
            </a:r>
            <a:r>
              <a:rPr lang="en-US" i="1" dirty="0"/>
              <a:t>(across three levels of analysis)?</a:t>
            </a:r>
          </a:p>
          <a:p>
            <a:pPr lvl="1"/>
            <a:r>
              <a:rPr lang="en-US" dirty="0"/>
              <a:t>How does cognitive control develop </a:t>
            </a:r>
            <a:r>
              <a:rPr lang="en-US" i="1" dirty="0"/>
              <a:t>(across adolescence)</a:t>
            </a:r>
            <a:r>
              <a:rPr lang="en-US" dirty="0"/>
              <a:t>?</a:t>
            </a:r>
          </a:p>
          <a:p>
            <a:pPr lvl="1"/>
            <a:r>
              <a:rPr lang="en-US" dirty="0"/>
              <a:t>How does cognitive control relate to social behavior and social anxiety?</a:t>
            </a:r>
          </a:p>
          <a:p>
            <a:pPr lvl="2"/>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57445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700F5-B30A-0148-B86E-9CB6739F4471}"/>
              </a:ext>
            </a:extLst>
          </p:cNvPr>
          <p:cNvSpPr>
            <a:spLocks noGrp="1"/>
          </p:cNvSpPr>
          <p:nvPr>
            <p:ph type="title"/>
          </p:nvPr>
        </p:nvSpPr>
        <p:spPr>
          <a:xfrm>
            <a:off x="0" y="3858418"/>
            <a:ext cx="12192000" cy="1325563"/>
          </a:xfrm>
        </p:spPr>
        <p:txBody>
          <a:bodyPr>
            <a:normAutofit fontScale="90000"/>
          </a:bodyPr>
          <a:lstStyle/>
          <a:p>
            <a:pPr algn="ctr"/>
            <a:r>
              <a:rPr lang="en-US" b="1" dirty="0"/>
              <a:t>2. To improve and develop our own skills and knowledge</a:t>
            </a:r>
            <a:br>
              <a:rPr lang="en-US" b="1" dirty="0"/>
            </a:br>
            <a:endParaRPr lang="en-US" b="1" dirty="0"/>
          </a:p>
        </p:txBody>
      </p:sp>
      <p:pic>
        <p:nvPicPr>
          <p:cNvPr id="3" name="Picture 12" descr="SMITH, MELODY / Curriculum #453480 - PNG Images - PNGio">
            <a:extLst>
              <a:ext uri="{FF2B5EF4-FFF2-40B4-BE49-F238E27FC236}">
                <a16:creationId xmlns:a16="http://schemas.microsoft.com/office/drawing/2014/main" id="{992389A9-7557-8D40-86D7-F086FB3E7BF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5424353" y="1491455"/>
            <a:ext cx="1343293" cy="1999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93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5696-F16B-1349-B5EA-D5DA67829749}"/>
              </a:ext>
            </a:extLst>
          </p:cNvPr>
          <p:cNvSpPr>
            <a:spLocks noGrp="1"/>
          </p:cNvSpPr>
          <p:nvPr>
            <p:ph type="title"/>
          </p:nvPr>
        </p:nvSpPr>
        <p:spPr>
          <a:xfrm>
            <a:off x="838200" y="198783"/>
            <a:ext cx="10515600" cy="1325563"/>
          </a:xfrm>
        </p:spPr>
        <p:txBody>
          <a:bodyPr>
            <a:normAutofit fontScale="90000"/>
          </a:bodyPr>
          <a:lstStyle/>
          <a:p>
            <a:r>
              <a:rPr lang="en-US" sz="4000" b="1" dirty="0"/>
              <a:t>To improve and develop our own skills and knowledge</a:t>
            </a:r>
            <a:br>
              <a:rPr lang="en-US" b="1" dirty="0"/>
            </a:br>
            <a:endParaRPr lang="en-US" dirty="0"/>
          </a:p>
        </p:txBody>
      </p:sp>
      <p:sp>
        <p:nvSpPr>
          <p:cNvPr id="3" name="Content Placeholder 2">
            <a:extLst>
              <a:ext uri="{FF2B5EF4-FFF2-40B4-BE49-F238E27FC236}">
                <a16:creationId xmlns:a16="http://schemas.microsoft.com/office/drawing/2014/main" id="{C9034EAC-D99C-564B-8B96-99A5D6769277}"/>
              </a:ext>
            </a:extLst>
          </p:cNvPr>
          <p:cNvSpPr>
            <a:spLocks noGrp="1"/>
          </p:cNvSpPr>
          <p:nvPr>
            <p:ph idx="1"/>
          </p:nvPr>
        </p:nvSpPr>
        <p:spPr>
          <a:xfrm>
            <a:off x="838200" y="1172817"/>
            <a:ext cx="10515600" cy="5486400"/>
          </a:xfrm>
        </p:spPr>
        <p:txBody>
          <a:bodyPr>
            <a:normAutofit/>
          </a:bodyPr>
          <a:lstStyle/>
          <a:p>
            <a:r>
              <a:rPr lang="en-US" b="1" dirty="0"/>
              <a:t>You are an end in and of yourself</a:t>
            </a:r>
          </a:p>
          <a:p>
            <a:endParaRPr lang="en-US" dirty="0"/>
          </a:p>
          <a:p>
            <a:r>
              <a:rPr lang="en-US" dirty="0"/>
              <a:t>Your time in the lab should </a:t>
            </a:r>
            <a:r>
              <a:rPr lang="en-US" u="sng" dirty="0"/>
              <a:t>not only be</a:t>
            </a:r>
            <a:r>
              <a:rPr lang="en-US" dirty="0"/>
              <a:t>:</a:t>
            </a:r>
          </a:p>
          <a:p>
            <a:pPr lvl="1"/>
            <a:r>
              <a:rPr lang="en-US" dirty="0"/>
              <a:t>A time where you collect data carefully to give us the best chance of making discoveries</a:t>
            </a:r>
          </a:p>
          <a:p>
            <a:pPr lvl="1"/>
            <a:r>
              <a:rPr lang="en-US" dirty="0"/>
              <a:t>A time where you help create tools to enable discoveries</a:t>
            </a:r>
          </a:p>
          <a:p>
            <a:pPr lvl="1"/>
            <a:r>
              <a:rPr lang="en-US" dirty="0"/>
              <a:t>A time where you help to design or even lead a research study</a:t>
            </a:r>
          </a:p>
          <a:p>
            <a:pPr lvl="1"/>
            <a:endParaRPr lang="en-US" dirty="0"/>
          </a:p>
          <a:p>
            <a:r>
              <a:rPr lang="en-US" dirty="0"/>
              <a:t>You </a:t>
            </a:r>
            <a:r>
              <a:rPr lang="en-US" u="sng" dirty="0"/>
              <a:t>should</a:t>
            </a:r>
          </a:p>
          <a:p>
            <a:pPr lvl="1"/>
            <a:r>
              <a:rPr lang="en-US" dirty="0"/>
              <a:t>Discover/refine the career path you want to pursue</a:t>
            </a:r>
          </a:p>
          <a:p>
            <a:pPr lvl="1"/>
            <a:r>
              <a:rPr lang="en-US" dirty="0"/>
              <a:t>Learn/refine the knowledge and skills needed for the next step in your career</a:t>
            </a:r>
            <a:endParaRPr lang="en-US" u="sng" dirty="0"/>
          </a:p>
          <a:p>
            <a:pPr lvl="1"/>
            <a:r>
              <a:rPr lang="en-US" dirty="0"/>
              <a:t>Receive credit and recognition for the your contributions</a:t>
            </a:r>
          </a:p>
        </p:txBody>
      </p:sp>
    </p:spTree>
    <p:extLst>
      <p:ext uri="{BB962C8B-B14F-4D97-AF65-F5344CB8AC3E}">
        <p14:creationId xmlns:p14="http://schemas.microsoft.com/office/powerpoint/2010/main" val="218894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700F5-B30A-0148-B86E-9CB6739F4471}"/>
              </a:ext>
            </a:extLst>
          </p:cNvPr>
          <p:cNvSpPr>
            <a:spLocks noGrp="1"/>
          </p:cNvSpPr>
          <p:nvPr>
            <p:ph type="title"/>
          </p:nvPr>
        </p:nvSpPr>
        <p:spPr>
          <a:xfrm>
            <a:off x="0" y="2103437"/>
            <a:ext cx="12192000" cy="1325563"/>
          </a:xfrm>
        </p:spPr>
        <p:txBody>
          <a:bodyPr>
            <a:normAutofit fontScale="90000"/>
          </a:bodyPr>
          <a:lstStyle/>
          <a:p>
            <a:pPr algn="ctr"/>
            <a:r>
              <a:rPr lang="en-US" b="1" dirty="0"/>
              <a:t>1. To do great science that is fascinating at a basic level, but has enormous applied value to society as well</a:t>
            </a:r>
          </a:p>
        </p:txBody>
      </p:sp>
      <p:sp>
        <p:nvSpPr>
          <p:cNvPr id="4" name="Content Placeholder 2">
            <a:extLst>
              <a:ext uri="{FF2B5EF4-FFF2-40B4-BE49-F238E27FC236}">
                <a16:creationId xmlns:a16="http://schemas.microsoft.com/office/drawing/2014/main" id="{C6DF5729-D5C4-CF43-9C49-19D7672F085A}"/>
              </a:ext>
            </a:extLst>
          </p:cNvPr>
          <p:cNvSpPr>
            <a:spLocks noGrp="1"/>
          </p:cNvSpPr>
          <p:nvPr>
            <p:ph idx="1"/>
          </p:nvPr>
        </p:nvSpPr>
        <p:spPr>
          <a:xfrm>
            <a:off x="1417983" y="3478696"/>
            <a:ext cx="10515600" cy="4351338"/>
          </a:xfrm>
        </p:spPr>
        <p:txBody>
          <a:bodyPr>
            <a:normAutofit/>
          </a:bodyPr>
          <a:lstStyle/>
          <a:p>
            <a:pPr marL="0" indent="0">
              <a:buNone/>
            </a:pPr>
            <a:endParaRPr lang="en-US" dirty="0"/>
          </a:p>
          <a:p>
            <a:r>
              <a:rPr lang="en-US" dirty="0"/>
              <a:t>What is cognitive control </a:t>
            </a:r>
            <a:r>
              <a:rPr lang="en-US" i="1" dirty="0"/>
              <a:t>(across three levels of analysis)?</a:t>
            </a:r>
          </a:p>
          <a:p>
            <a:r>
              <a:rPr lang="en-US" dirty="0"/>
              <a:t>How does cognitive control develop </a:t>
            </a:r>
            <a:r>
              <a:rPr lang="en-US" i="1" dirty="0"/>
              <a:t>(across adolescence)</a:t>
            </a:r>
            <a:r>
              <a:rPr lang="en-US" dirty="0"/>
              <a:t>?</a:t>
            </a:r>
          </a:p>
          <a:p>
            <a:r>
              <a:rPr lang="en-US" dirty="0"/>
              <a:t>How does cognitive control relate to social behavior and social anxiety?</a:t>
            </a:r>
          </a:p>
          <a:p>
            <a:pPr lvl="2"/>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162452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FBEE-0518-AA44-A84C-B1BDB5A863E5}"/>
              </a:ext>
            </a:extLst>
          </p:cNvPr>
          <p:cNvSpPr>
            <a:spLocks noGrp="1"/>
          </p:cNvSpPr>
          <p:nvPr>
            <p:ph type="title"/>
          </p:nvPr>
        </p:nvSpPr>
        <p:spPr>
          <a:xfrm>
            <a:off x="838200" y="25717"/>
            <a:ext cx="10515600" cy="1325563"/>
          </a:xfrm>
        </p:spPr>
        <p:txBody>
          <a:bodyPr/>
          <a:lstStyle/>
          <a:p>
            <a:pPr algn="ctr"/>
            <a:r>
              <a:rPr lang="en-US" dirty="0"/>
              <a:t>What is cognitive control?</a:t>
            </a:r>
          </a:p>
        </p:txBody>
      </p:sp>
      <p:sp>
        <p:nvSpPr>
          <p:cNvPr id="3" name="Content Placeholder 2">
            <a:extLst>
              <a:ext uri="{FF2B5EF4-FFF2-40B4-BE49-F238E27FC236}">
                <a16:creationId xmlns:a16="http://schemas.microsoft.com/office/drawing/2014/main" id="{3DFD065A-7806-E44E-82A9-00A9C48E19F2}"/>
              </a:ext>
            </a:extLst>
          </p:cNvPr>
          <p:cNvSpPr>
            <a:spLocks noGrp="1"/>
          </p:cNvSpPr>
          <p:nvPr>
            <p:ph idx="1"/>
          </p:nvPr>
        </p:nvSpPr>
        <p:spPr>
          <a:xfrm>
            <a:off x="838200" y="1351280"/>
            <a:ext cx="10515600" cy="4939983"/>
          </a:xfrm>
        </p:spPr>
        <p:txBody>
          <a:bodyPr>
            <a:normAutofit lnSpcReduction="10000"/>
          </a:bodyPr>
          <a:lstStyle/>
          <a:p>
            <a:r>
              <a:rPr lang="en-US" dirty="0"/>
              <a:t>The ability for the human mind/brain to monitor                                    and adapt/control itself over time</a:t>
            </a:r>
          </a:p>
          <a:p>
            <a:pPr lvl="1"/>
            <a:endParaRPr lang="en-US" dirty="0"/>
          </a:p>
          <a:p>
            <a:r>
              <a:rPr lang="en-US" dirty="0"/>
              <a:t>Two basic parts:</a:t>
            </a:r>
          </a:p>
          <a:p>
            <a:pPr lvl="1"/>
            <a:r>
              <a:rPr lang="en-US" b="1" dirty="0"/>
              <a:t>Monitoring: </a:t>
            </a:r>
            <a:r>
              <a:rPr lang="en-US" dirty="0"/>
              <a:t>detecting events that might signal a need for control</a:t>
            </a:r>
          </a:p>
          <a:p>
            <a:pPr lvl="1"/>
            <a:r>
              <a:rPr lang="en-US" b="1" dirty="0"/>
              <a:t>Control instantiation: </a:t>
            </a:r>
            <a:r>
              <a:rPr lang="en-US" dirty="0"/>
              <a:t>top-down control over brain an behavior in the service of achieving task goals</a:t>
            </a:r>
          </a:p>
          <a:p>
            <a:pPr lvl="1"/>
            <a:endParaRPr lang="en-US" dirty="0"/>
          </a:p>
          <a:p>
            <a:r>
              <a:rPr lang="en-US" dirty="0"/>
              <a:t>Three levels of analysis:</a:t>
            </a:r>
          </a:p>
          <a:p>
            <a:pPr lvl="1"/>
            <a:r>
              <a:rPr lang="en-US" b="1" dirty="0"/>
              <a:t>Behavioral</a:t>
            </a:r>
          </a:p>
          <a:p>
            <a:pPr lvl="1"/>
            <a:endParaRPr lang="en-US" sz="800" dirty="0"/>
          </a:p>
          <a:p>
            <a:pPr lvl="1"/>
            <a:r>
              <a:rPr lang="en-US" b="1" dirty="0"/>
              <a:t>Computational</a:t>
            </a:r>
          </a:p>
          <a:p>
            <a:pPr lvl="1"/>
            <a:endParaRPr lang="en-US" sz="800" dirty="0"/>
          </a:p>
          <a:p>
            <a:pPr lvl="1"/>
            <a:r>
              <a:rPr lang="en-US" b="1" dirty="0"/>
              <a:t>Neural</a:t>
            </a:r>
          </a:p>
        </p:txBody>
      </p:sp>
      <p:pic>
        <p:nvPicPr>
          <p:cNvPr id="5" name="Picture 4">
            <a:extLst>
              <a:ext uri="{FF2B5EF4-FFF2-40B4-BE49-F238E27FC236}">
                <a16:creationId xmlns:a16="http://schemas.microsoft.com/office/drawing/2014/main" id="{3EC291F0-4CEE-BE4B-B6E1-2713DD832D67}"/>
              </a:ext>
            </a:extLst>
          </p:cNvPr>
          <p:cNvPicPr>
            <a:picLocks noChangeAspect="1"/>
          </p:cNvPicPr>
          <p:nvPr/>
        </p:nvPicPr>
        <p:blipFill>
          <a:blip r:embed="rId2"/>
          <a:stretch>
            <a:fillRect/>
          </a:stretch>
        </p:blipFill>
        <p:spPr>
          <a:xfrm>
            <a:off x="5463540" y="3720446"/>
            <a:ext cx="1943100" cy="1617631"/>
          </a:xfrm>
          <a:prstGeom prst="rect">
            <a:avLst/>
          </a:prstGeom>
        </p:spPr>
      </p:pic>
      <p:pic>
        <p:nvPicPr>
          <p:cNvPr id="6" name="Picture 5">
            <a:extLst>
              <a:ext uri="{FF2B5EF4-FFF2-40B4-BE49-F238E27FC236}">
                <a16:creationId xmlns:a16="http://schemas.microsoft.com/office/drawing/2014/main" id="{34F5DA35-8778-5344-B33A-A2A5DA8BAAEB}"/>
              </a:ext>
            </a:extLst>
          </p:cNvPr>
          <p:cNvPicPr>
            <a:picLocks noChangeAspect="1"/>
          </p:cNvPicPr>
          <p:nvPr/>
        </p:nvPicPr>
        <p:blipFill>
          <a:blip r:embed="rId3"/>
          <a:stretch>
            <a:fillRect/>
          </a:stretch>
        </p:blipFill>
        <p:spPr>
          <a:xfrm>
            <a:off x="7703818" y="4163698"/>
            <a:ext cx="2686051" cy="2127565"/>
          </a:xfrm>
          <a:prstGeom prst="rect">
            <a:avLst/>
          </a:prstGeom>
        </p:spPr>
      </p:pic>
      <p:pic>
        <p:nvPicPr>
          <p:cNvPr id="7" name="Picture 6">
            <a:extLst>
              <a:ext uri="{FF2B5EF4-FFF2-40B4-BE49-F238E27FC236}">
                <a16:creationId xmlns:a16="http://schemas.microsoft.com/office/drawing/2014/main" id="{A533FEEC-0990-784A-981E-7CFC6B289F2D}"/>
              </a:ext>
            </a:extLst>
          </p:cNvPr>
          <p:cNvPicPr>
            <a:picLocks noChangeAspect="1"/>
          </p:cNvPicPr>
          <p:nvPr/>
        </p:nvPicPr>
        <p:blipFill>
          <a:blip r:embed="rId4"/>
          <a:stretch>
            <a:fillRect/>
          </a:stretch>
        </p:blipFill>
        <p:spPr>
          <a:xfrm>
            <a:off x="5460406" y="5600700"/>
            <a:ext cx="1946234" cy="1165860"/>
          </a:xfrm>
          <a:prstGeom prst="rect">
            <a:avLst/>
          </a:prstGeom>
        </p:spPr>
      </p:pic>
      <p:grpSp>
        <p:nvGrpSpPr>
          <p:cNvPr id="17" name="Group 16">
            <a:extLst>
              <a:ext uri="{FF2B5EF4-FFF2-40B4-BE49-F238E27FC236}">
                <a16:creationId xmlns:a16="http://schemas.microsoft.com/office/drawing/2014/main" id="{D3864B6C-A7CB-2048-9530-C31F4CAC3ABB}"/>
              </a:ext>
            </a:extLst>
          </p:cNvPr>
          <p:cNvGrpSpPr/>
          <p:nvPr/>
        </p:nvGrpSpPr>
        <p:grpSpPr>
          <a:xfrm>
            <a:off x="7680958" y="1558292"/>
            <a:ext cx="2743200" cy="1325563"/>
            <a:chOff x="7772400" y="1248883"/>
            <a:chExt cx="2743200" cy="1325563"/>
          </a:xfrm>
        </p:grpSpPr>
        <p:grpSp>
          <p:nvGrpSpPr>
            <p:cNvPr id="15" name="Group 14">
              <a:extLst>
                <a:ext uri="{FF2B5EF4-FFF2-40B4-BE49-F238E27FC236}">
                  <a16:creationId xmlns:a16="http://schemas.microsoft.com/office/drawing/2014/main" id="{20BA5079-B038-7F44-80B3-830B80851D26}"/>
                </a:ext>
              </a:extLst>
            </p:cNvPr>
            <p:cNvGrpSpPr/>
            <p:nvPr/>
          </p:nvGrpSpPr>
          <p:grpSpPr>
            <a:xfrm>
              <a:off x="8346999" y="1248883"/>
              <a:ext cx="2168601" cy="1325563"/>
              <a:chOff x="8507019" y="1180303"/>
              <a:chExt cx="2168601" cy="1325563"/>
            </a:xfrm>
          </p:grpSpPr>
          <p:grpSp>
            <p:nvGrpSpPr>
              <p:cNvPr id="8" name="Group 7">
                <a:extLst>
                  <a:ext uri="{FF2B5EF4-FFF2-40B4-BE49-F238E27FC236}">
                    <a16:creationId xmlns:a16="http://schemas.microsoft.com/office/drawing/2014/main" id="{64DEE7BC-0B9F-6B4F-8B7F-C32850743FEE}"/>
                  </a:ext>
                </a:extLst>
              </p:cNvPr>
              <p:cNvGrpSpPr/>
              <p:nvPr/>
            </p:nvGrpSpPr>
            <p:grpSpPr>
              <a:xfrm>
                <a:off x="8507019" y="1180303"/>
                <a:ext cx="1258721" cy="1325563"/>
                <a:chOff x="4380555" y="3154680"/>
                <a:chExt cx="2860619" cy="3012527"/>
              </a:xfrm>
            </p:grpSpPr>
            <p:grpSp>
              <p:nvGrpSpPr>
                <p:cNvPr id="9" name="Group 8">
                  <a:extLst>
                    <a:ext uri="{FF2B5EF4-FFF2-40B4-BE49-F238E27FC236}">
                      <a16:creationId xmlns:a16="http://schemas.microsoft.com/office/drawing/2014/main" id="{4294BFE6-AE9A-8248-91F6-AB7FAE302153}"/>
                    </a:ext>
                  </a:extLst>
                </p:cNvPr>
                <p:cNvGrpSpPr/>
                <p:nvPr/>
              </p:nvGrpSpPr>
              <p:grpSpPr>
                <a:xfrm>
                  <a:off x="4380555" y="3704226"/>
                  <a:ext cx="2860619" cy="2462981"/>
                  <a:chOff x="2758517" y="2787445"/>
                  <a:chExt cx="2860619" cy="2462981"/>
                </a:xfrm>
              </p:grpSpPr>
              <p:pic>
                <p:nvPicPr>
                  <p:cNvPr id="11" name="Picture 10">
                    <a:extLst>
                      <a:ext uri="{FF2B5EF4-FFF2-40B4-BE49-F238E27FC236}">
                        <a16:creationId xmlns:a16="http://schemas.microsoft.com/office/drawing/2014/main" id="{6B489AD3-7EFF-B444-A16B-5AA3D807ED73}"/>
                      </a:ext>
                    </a:extLst>
                  </p:cNvPr>
                  <p:cNvPicPr>
                    <a:picLocks noChangeAspect="1"/>
                  </p:cNvPicPr>
                  <p:nvPr/>
                </p:nvPicPr>
                <p:blipFill>
                  <a:blip r:embed="rId5"/>
                  <a:stretch>
                    <a:fillRect/>
                  </a:stretch>
                </p:blipFill>
                <p:spPr>
                  <a:xfrm>
                    <a:off x="2758517" y="2787445"/>
                    <a:ext cx="2736076" cy="2366706"/>
                  </a:xfrm>
                  <a:prstGeom prst="rect">
                    <a:avLst/>
                  </a:prstGeom>
                </p:spPr>
              </p:pic>
              <p:sp>
                <p:nvSpPr>
                  <p:cNvPr id="12" name="Rectangle 11">
                    <a:extLst>
                      <a:ext uri="{FF2B5EF4-FFF2-40B4-BE49-F238E27FC236}">
                        <a16:creationId xmlns:a16="http://schemas.microsoft.com/office/drawing/2014/main" id="{E561EA41-2BAE-8D4A-A379-38E75C5EE9F4}"/>
                      </a:ext>
                    </a:extLst>
                  </p:cNvPr>
                  <p:cNvSpPr/>
                  <p:nvPr/>
                </p:nvSpPr>
                <p:spPr>
                  <a:xfrm>
                    <a:off x="4675240" y="4881716"/>
                    <a:ext cx="943896" cy="368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Curved Down Arrow 9">
                  <a:extLst>
                    <a:ext uri="{FF2B5EF4-FFF2-40B4-BE49-F238E27FC236}">
                      <a16:creationId xmlns:a16="http://schemas.microsoft.com/office/drawing/2014/main" id="{5D9CD54F-03FA-5141-99AB-DFD9B501A673}"/>
                    </a:ext>
                  </a:extLst>
                </p:cNvPr>
                <p:cNvSpPr/>
                <p:nvPr/>
              </p:nvSpPr>
              <p:spPr>
                <a:xfrm rot="20898147">
                  <a:off x="4777740" y="3154680"/>
                  <a:ext cx="1147425" cy="699811"/>
                </a:xfrm>
                <a:prstGeom prst="curvedDownArrow">
                  <a:avLst/>
                </a:prstGeom>
                <a:solidFill>
                  <a:schemeClr val="accent1">
                    <a:alpha val="37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4" name="Down Arrow 13">
                <a:extLst>
                  <a:ext uri="{FF2B5EF4-FFF2-40B4-BE49-F238E27FC236}">
                    <a16:creationId xmlns:a16="http://schemas.microsoft.com/office/drawing/2014/main" id="{0EE6CC8B-66A3-9342-953A-FF6DAEC6F9BB}"/>
                  </a:ext>
                </a:extLst>
              </p:cNvPr>
              <p:cNvSpPr/>
              <p:nvPr/>
            </p:nvSpPr>
            <p:spPr>
              <a:xfrm rot="16200000">
                <a:off x="10167300" y="1520954"/>
                <a:ext cx="154754" cy="861886"/>
              </a:xfrm>
              <a:prstGeom prst="downArrow">
                <a:avLst/>
              </a:prstGeom>
              <a:solidFill>
                <a:schemeClr val="accent1">
                  <a:alpha val="37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Down Arrow 15">
              <a:extLst>
                <a:ext uri="{FF2B5EF4-FFF2-40B4-BE49-F238E27FC236}">
                  <a16:creationId xmlns:a16="http://schemas.microsoft.com/office/drawing/2014/main" id="{38A84AC4-AF64-D441-9A84-1D14A4E48CC9}"/>
                </a:ext>
              </a:extLst>
            </p:cNvPr>
            <p:cNvSpPr/>
            <p:nvPr/>
          </p:nvSpPr>
          <p:spPr>
            <a:xfrm rot="16200000">
              <a:off x="7920083" y="1796594"/>
              <a:ext cx="153577" cy="448944"/>
            </a:xfrm>
            <a:prstGeom prst="downArrow">
              <a:avLst/>
            </a:prstGeom>
            <a:solidFill>
              <a:schemeClr val="accent1">
                <a:alpha val="37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EF032259-2E1D-8A40-8790-4B20609301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7518" y="4252313"/>
            <a:ext cx="1699770" cy="195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8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119F-3B43-4045-9EAE-850723F4A075}"/>
              </a:ext>
            </a:extLst>
          </p:cNvPr>
          <p:cNvSpPr>
            <a:spLocks noGrp="1"/>
          </p:cNvSpPr>
          <p:nvPr>
            <p:ph type="title"/>
          </p:nvPr>
        </p:nvSpPr>
        <p:spPr/>
        <p:txBody>
          <a:bodyPr/>
          <a:lstStyle/>
          <a:p>
            <a:pPr algn="ctr"/>
            <a:r>
              <a:rPr lang="en-US" dirty="0"/>
              <a:t>How does cognitive control develop?</a:t>
            </a:r>
          </a:p>
        </p:txBody>
      </p:sp>
      <p:sp>
        <p:nvSpPr>
          <p:cNvPr id="3" name="Content Placeholder 2">
            <a:extLst>
              <a:ext uri="{FF2B5EF4-FFF2-40B4-BE49-F238E27FC236}">
                <a16:creationId xmlns:a16="http://schemas.microsoft.com/office/drawing/2014/main" id="{B4E32972-4B89-BD47-B6E5-0E796E983B24}"/>
              </a:ext>
            </a:extLst>
          </p:cNvPr>
          <p:cNvSpPr>
            <a:spLocks noGrp="1"/>
          </p:cNvSpPr>
          <p:nvPr>
            <p:ph idx="1"/>
          </p:nvPr>
        </p:nvSpPr>
        <p:spPr/>
        <p:txBody>
          <a:bodyPr/>
          <a:lstStyle/>
          <a:p>
            <a:r>
              <a:rPr lang="en-US" dirty="0"/>
              <a:t>Broad changes in cognitive control occur from infancy to adulthood</a:t>
            </a:r>
          </a:p>
          <a:p>
            <a:pPr marL="0" indent="0">
              <a:buNone/>
            </a:pPr>
            <a:endParaRPr lang="en-US" dirty="0"/>
          </a:p>
          <a:p>
            <a:r>
              <a:rPr lang="en-US" dirty="0"/>
              <a:t>Adolescent development is more nuanced and complex</a:t>
            </a:r>
          </a:p>
          <a:p>
            <a:endParaRPr lang="en-US" dirty="0"/>
          </a:p>
          <a:p>
            <a:endParaRPr lang="en-US" dirty="0"/>
          </a:p>
          <a:p>
            <a:endParaRPr lang="en-US" dirty="0"/>
          </a:p>
          <a:p>
            <a:r>
              <a:rPr lang="en-US" dirty="0"/>
              <a:t>How do such changes relate to other factors?</a:t>
            </a:r>
          </a:p>
        </p:txBody>
      </p:sp>
      <p:pic>
        <p:nvPicPr>
          <p:cNvPr id="4" name="Picture 3">
            <a:extLst>
              <a:ext uri="{FF2B5EF4-FFF2-40B4-BE49-F238E27FC236}">
                <a16:creationId xmlns:a16="http://schemas.microsoft.com/office/drawing/2014/main" id="{2FCC32B7-1E2A-B745-8617-8A0EF2A3EFE5}"/>
              </a:ext>
            </a:extLst>
          </p:cNvPr>
          <p:cNvPicPr>
            <a:picLocks noChangeAspect="1"/>
          </p:cNvPicPr>
          <p:nvPr/>
        </p:nvPicPr>
        <p:blipFill>
          <a:blip r:embed="rId2"/>
          <a:stretch>
            <a:fillRect/>
          </a:stretch>
        </p:blipFill>
        <p:spPr>
          <a:xfrm>
            <a:off x="6355080" y="5294433"/>
            <a:ext cx="5737860" cy="1563567"/>
          </a:xfrm>
          <a:prstGeom prst="rect">
            <a:avLst/>
          </a:prstGeom>
        </p:spPr>
      </p:pic>
      <p:pic>
        <p:nvPicPr>
          <p:cNvPr id="5" name="Picture 4">
            <a:extLst>
              <a:ext uri="{FF2B5EF4-FFF2-40B4-BE49-F238E27FC236}">
                <a16:creationId xmlns:a16="http://schemas.microsoft.com/office/drawing/2014/main" id="{698A2FCB-8F56-AC4E-AED5-5669AA1F9C4E}"/>
              </a:ext>
            </a:extLst>
          </p:cNvPr>
          <p:cNvPicPr>
            <a:picLocks noChangeAspect="1"/>
          </p:cNvPicPr>
          <p:nvPr/>
        </p:nvPicPr>
        <p:blipFill>
          <a:blip r:embed="rId3"/>
          <a:stretch>
            <a:fillRect/>
          </a:stretch>
        </p:blipFill>
        <p:spPr>
          <a:xfrm>
            <a:off x="2971800" y="3429000"/>
            <a:ext cx="4869180" cy="1381162"/>
          </a:xfrm>
          <a:prstGeom prst="rect">
            <a:avLst/>
          </a:prstGeom>
        </p:spPr>
      </p:pic>
    </p:spTree>
    <p:extLst>
      <p:ext uri="{BB962C8B-B14F-4D97-AF65-F5344CB8AC3E}">
        <p14:creationId xmlns:p14="http://schemas.microsoft.com/office/powerpoint/2010/main" val="519586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04F1-BE15-FB4B-AD2C-78B79CEC3F80}"/>
              </a:ext>
            </a:extLst>
          </p:cNvPr>
          <p:cNvSpPr>
            <a:spLocks noGrp="1"/>
          </p:cNvSpPr>
          <p:nvPr>
            <p:ph type="title"/>
          </p:nvPr>
        </p:nvSpPr>
        <p:spPr>
          <a:xfrm>
            <a:off x="0" y="365125"/>
            <a:ext cx="12192000" cy="1325563"/>
          </a:xfrm>
        </p:spPr>
        <p:txBody>
          <a:bodyPr/>
          <a:lstStyle/>
          <a:p>
            <a:pPr algn="ctr"/>
            <a:r>
              <a:rPr lang="en-US" dirty="0"/>
              <a:t>Relations to social behavior and social disorders?</a:t>
            </a:r>
          </a:p>
        </p:txBody>
      </p:sp>
      <p:sp>
        <p:nvSpPr>
          <p:cNvPr id="3" name="Content Placeholder 2">
            <a:extLst>
              <a:ext uri="{FF2B5EF4-FFF2-40B4-BE49-F238E27FC236}">
                <a16:creationId xmlns:a16="http://schemas.microsoft.com/office/drawing/2014/main" id="{D093433A-453E-2D4C-90DC-B59C4256FF0F}"/>
              </a:ext>
            </a:extLst>
          </p:cNvPr>
          <p:cNvSpPr>
            <a:spLocks noGrp="1"/>
          </p:cNvSpPr>
          <p:nvPr>
            <p:ph idx="1"/>
          </p:nvPr>
        </p:nvSpPr>
        <p:spPr>
          <a:xfrm>
            <a:off x="419100" y="1690688"/>
            <a:ext cx="11353800" cy="4351338"/>
          </a:xfrm>
        </p:spPr>
        <p:txBody>
          <a:bodyPr/>
          <a:lstStyle/>
          <a:p>
            <a:r>
              <a:rPr lang="en-US" dirty="0"/>
              <a:t>Changes in the social world and a spike in social anxiety during adolescence</a:t>
            </a:r>
          </a:p>
          <a:p>
            <a:r>
              <a:rPr lang="en-US" dirty="0"/>
              <a:t>How do individual differences in cognitive control relate to social behavior and social anxiety?</a:t>
            </a:r>
          </a:p>
          <a:p>
            <a:r>
              <a:rPr lang="en-US" dirty="0"/>
              <a:t>Do differences in cognitive control development predict the emergence of social anxiety?</a:t>
            </a:r>
          </a:p>
          <a:p>
            <a:r>
              <a:rPr lang="en-US" dirty="0"/>
              <a:t>Relations to other social disorders (autism)?</a:t>
            </a:r>
          </a:p>
        </p:txBody>
      </p:sp>
      <p:pic>
        <p:nvPicPr>
          <p:cNvPr id="4" name="Content Placeholder 4">
            <a:extLst>
              <a:ext uri="{FF2B5EF4-FFF2-40B4-BE49-F238E27FC236}">
                <a16:creationId xmlns:a16="http://schemas.microsoft.com/office/drawing/2014/main" id="{3FC0C8A1-7D8F-E84E-AAEA-BC14D744E9DC}"/>
              </a:ext>
            </a:extLst>
          </p:cNvPr>
          <p:cNvPicPr>
            <a:picLocks noChangeAspect="1"/>
          </p:cNvPicPr>
          <p:nvPr/>
        </p:nvPicPr>
        <p:blipFill>
          <a:blip r:embed="rId2"/>
          <a:stretch>
            <a:fillRect/>
          </a:stretch>
        </p:blipFill>
        <p:spPr>
          <a:xfrm>
            <a:off x="6789337" y="4982457"/>
            <a:ext cx="3253571" cy="1456823"/>
          </a:xfrm>
          <a:prstGeom prst="rect">
            <a:avLst/>
          </a:prstGeom>
        </p:spPr>
      </p:pic>
      <p:pic>
        <p:nvPicPr>
          <p:cNvPr id="5" name="Picture 4">
            <a:extLst>
              <a:ext uri="{FF2B5EF4-FFF2-40B4-BE49-F238E27FC236}">
                <a16:creationId xmlns:a16="http://schemas.microsoft.com/office/drawing/2014/main" id="{6D2DDDE6-4C10-8C48-B9A6-1090B0A7A533}"/>
              </a:ext>
            </a:extLst>
          </p:cNvPr>
          <p:cNvPicPr>
            <a:picLocks noChangeAspect="1"/>
          </p:cNvPicPr>
          <p:nvPr/>
        </p:nvPicPr>
        <p:blipFill>
          <a:blip r:embed="rId3"/>
          <a:stretch>
            <a:fillRect/>
          </a:stretch>
        </p:blipFill>
        <p:spPr>
          <a:xfrm>
            <a:off x="1841592" y="4982457"/>
            <a:ext cx="2791400" cy="1459141"/>
          </a:xfrm>
          <a:prstGeom prst="rect">
            <a:avLst/>
          </a:prstGeom>
        </p:spPr>
      </p:pic>
      <p:sp>
        <p:nvSpPr>
          <p:cNvPr id="6" name="Down Arrow 5">
            <a:extLst>
              <a:ext uri="{FF2B5EF4-FFF2-40B4-BE49-F238E27FC236}">
                <a16:creationId xmlns:a16="http://schemas.microsoft.com/office/drawing/2014/main" id="{3D9D7612-4F8B-C647-A942-C479A7FAC0C9}"/>
              </a:ext>
            </a:extLst>
          </p:cNvPr>
          <p:cNvSpPr/>
          <p:nvPr/>
        </p:nvSpPr>
        <p:spPr>
          <a:xfrm rot="16200000">
            <a:off x="5533456" y="4840032"/>
            <a:ext cx="355416" cy="17416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78FE6F2D-B026-654E-9307-7261BD42002C}"/>
              </a:ext>
            </a:extLst>
          </p:cNvPr>
          <p:cNvSpPr/>
          <p:nvPr/>
        </p:nvSpPr>
        <p:spPr>
          <a:xfrm rot="18469996">
            <a:off x="5740330" y="5789003"/>
            <a:ext cx="319909" cy="1168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87DD91F-542D-0541-B925-17431AA1DC37}"/>
              </a:ext>
            </a:extLst>
          </p:cNvPr>
          <p:cNvGrpSpPr/>
          <p:nvPr/>
        </p:nvGrpSpPr>
        <p:grpSpPr>
          <a:xfrm>
            <a:off x="5228026" y="4651544"/>
            <a:ext cx="816715" cy="881614"/>
            <a:chOff x="5228026" y="4651544"/>
            <a:chExt cx="816715" cy="881614"/>
          </a:xfrm>
        </p:grpSpPr>
        <p:pic>
          <p:nvPicPr>
            <p:cNvPr id="8" name="Picture 7">
              <a:extLst>
                <a:ext uri="{FF2B5EF4-FFF2-40B4-BE49-F238E27FC236}">
                  <a16:creationId xmlns:a16="http://schemas.microsoft.com/office/drawing/2014/main" id="{E6F5A425-5801-BF47-8BCD-2E3C7AFADE6B}"/>
                </a:ext>
              </a:extLst>
            </p:cNvPr>
            <p:cNvPicPr>
              <a:picLocks noChangeAspect="1"/>
            </p:cNvPicPr>
            <p:nvPr/>
          </p:nvPicPr>
          <p:blipFill>
            <a:blip r:embed="rId4"/>
            <a:stretch>
              <a:fillRect/>
            </a:stretch>
          </p:blipFill>
          <p:spPr>
            <a:xfrm>
              <a:off x="5228026" y="4826700"/>
              <a:ext cx="816715" cy="706458"/>
            </a:xfrm>
            <a:prstGeom prst="rect">
              <a:avLst/>
            </a:prstGeom>
          </p:spPr>
        </p:pic>
        <p:sp>
          <p:nvSpPr>
            <p:cNvPr id="9" name="Curved Down Arrow 8">
              <a:extLst>
                <a:ext uri="{FF2B5EF4-FFF2-40B4-BE49-F238E27FC236}">
                  <a16:creationId xmlns:a16="http://schemas.microsoft.com/office/drawing/2014/main" id="{CEF611CF-FACE-F849-AA7E-7C560C72560C}"/>
                </a:ext>
              </a:extLst>
            </p:cNvPr>
            <p:cNvSpPr/>
            <p:nvPr/>
          </p:nvSpPr>
          <p:spPr>
            <a:xfrm rot="20898147">
              <a:off x="5346345" y="4651544"/>
              <a:ext cx="342505" cy="208893"/>
            </a:xfrm>
            <a:prstGeom prst="curvedDownArrow">
              <a:avLst/>
            </a:prstGeom>
            <a:solidFill>
              <a:schemeClr val="accent1">
                <a:alpha val="37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889732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4789</TotalTime>
  <Words>1389</Words>
  <Application>Microsoft Macintosh PowerPoint</Application>
  <PresentationFormat>Widescreen</PresentationFormat>
  <Paragraphs>178</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Why are we here?</vt:lpstr>
      <vt:lpstr>Why are we here?</vt:lpstr>
      <vt:lpstr>2. To improve and develop our own skills and knowledge </vt:lpstr>
      <vt:lpstr>To improve and develop our own skills and knowledge </vt:lpstr>
      <vt:lpstr>1. To do great science that is fascinating at a basic level, but has enormous applied value to society as well</vt:lpstr>
      <vt:lpstr>What is cognitive control?</vt:lpstr>
      <vt:lpstr>How does cognitive control develop?</vt:lpstr>
      <vt:lpstr>Relations to social behavior and social disorders?</vt:lpstr>
      <vt:lpstr>How do we do our work?</vt:lpstr>
      <vt:lpstr>The NDCLab is an “Open Lab”</vt:lpstr>
      <vt:lpstr>The NDCLab is a “Hybrid Lab”</vt:lpstr>
      <vt:lpstr>“Structure” of lab</vt:lpstr>
      <vt:lpstr>Dynamic collaboration and Planning on GitHub</vt:lpstr>
      <vt:lpstr>You are not alone; The NDCLab Wiki is here for you!</vt:lpstr>
      <vt:lpstr>You are not alone; The NDCLab Slack is here for you!</vt:lpstr>
      <vt:lpstr>Roles &amp; Expectations</vt:lpstr>
      <vt:lpstr>What you can expect from me (lab-wide level)</vt:lpstr>
      <vt:lpstr>What you can expect from me (Individual-level)</vt:lpstr>
      <vt:lpstr>What we should all expect of each other</vt:lpstr>
      <vt:lpstr>Community Standards</vt:lpstr>
      <vt:lpstr>PowerPoint Presentation</vt:lpstr>
      <vt:lpstr>Openness</vt:lpstr>
      <vt:lpstr>Openness</vt:lpstr>
      <vt:lpstr>Accountability</vt:lpstr>
      <vt:lpstr>Accountability</vt:lpstr>
      <vt:lpstr>Respect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Buzzell</dc:creator>
  <cp:lastModifiedBy>George Buzzell</cp:lastModifiedBy>
  <cp:revision>71</cp:revision>
  <dcterms:created xsi:type="dcterms:W3CDTF">2020-09-01T10:26:46Z</dcterms:created>
  <dcterms:modified xsi:type="dcterms:W3CDTF">2021-08-18T11:09:03Z</dcterms:modified>
</cp:coreProperties>
</file>